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9" r:id="rId2"/>
    <p:sldId id="290" r:id="rId3"/>
    <p:sldId id="291" r:id="rId4"/>
    <p:sldId id="292" r:id="rId5"/>
    <p:sldId id="293" r:id="rId6"/>
    <p:sldId id="296" r:id="rId7"/>
  </p:sldIdLst>
  <p:sldSz cx="9144000" cy="5143500" type="screen16x9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27A"/>
    <a:srgbClr val="FF333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59" autoAdjust="0"/>
    <p:restoredTop sz="95673"/>
  </p:normalViewPr>
  <p:slideViewPr>
    <p:cSldViewPr>
      <p:cViewPr>
        <p:scale>
          <a:sx n="66" d="100"/>
          <a:sy n="66" d="100"/>
        </p:scale>
        <p:origin x="270" y="6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2A8F5-8386-45FE-A0BA-7EFCA1442591}" type="datetimeFigureOut">
              <a:rPr lang="es-CO" smtClean="0"/>
              <a:t>28/10/2016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BBBBE-D1C7-4BF3-9E0B-FE65805E1A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314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28/10/2016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8663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28/10/2016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756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28/10/2016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520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28/10/2016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1676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28/10/2016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722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28/10/2016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4834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28/10/2016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667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28/10/2016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132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28/10/2016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3739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28/10/2016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972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 err="1"/>
              <a:t>Drag</a:t>
            </a:r>
            <a:r>
              <a:rPr lang="es-ES_tradnl" dirty="0"/>
              <a:t> </a:t>
            </a:r>
            <a:r>
              <a:rPr lang="es-ES_tradnl" dirty="0" err="1"/>
              <a:t>picture</a:t>
            </a:r>
            <a:r>
              <a:rPr lang="es-ES_tradnl" dirty="0"/>
              <a:t> to </a:t>
            </a:r>
            <a:r>
              <a:rPr lang="es-ES_tradnl" dirty="0" err="1"/>
              <a:t>placeholder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icon</a:t>
            </a:r>
            <a:r>
              <a:rPr lang="es-ES_tradnl" dirty="0"/>
              <a:t> to </a:t>
            </a:r>
            <a:r>
              <a:rPr lang="es-ES_tradnl" dirty="0" err="1"/>
              <a:t>add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28/10/2016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694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01DA2-D727-4D8A-AC73-82504BE08618}" type="datetimeFigureOut">
              <a:rPr lang="es-CO" smtClean="0"/>
              <a:t>28/10/2016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173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6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4"/>
          <p:cNvSpPr txBox="1">
            <a:spLocks noChangeArrowheads="1"/>
          </p:cNvSpPr>
          <p:nvPr/>
        </p:nvSpPr>
        <p:spPr bwMode="auto">
          <a:xfrm>
            <a:off x="690386" y="1603414"/>
            <a:ext cx="7763227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altLang="en-US" sz="7200" b="1" dirty="0" smtClean="0">
                <a:solidFill>
                  <a:srgbClr val="FF0000"/>
                </a:solidFill>
              </a:rPr>
              <a:t>Tutorial de inicio</a:t>
            </a:r>
            <a:endParaRPr lang="es-ES" altLang="en-US" sz="7200" b="1" dirty="0">
              <a:solidFill>
                <a:srgbClr val="FF0000"/>
              </a:solidFill>
            </a:endParaRPr>
          </a:p>
        </p:txBody>
      </p:sp>
      <p:sp>
        <p:nvSpPr>
          <p:cNvPr id="9" name="CuadroTexto 2"/>
          <p:cNvSpPr txBox="1">
            <a:spLocks noChangeArrowheads="1"/>
          </p:cNvSpPr>
          <p:nvPr/>
        </p:nvSpPr>
        <p:spPr bwMode="auto">
          <a:xfrm>
            <a:off x="1446637" y="2603688"/>
            <a:ext cx="6443915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O" alt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(Nuevo empresario durante las primeras 24 horas)</a:t>
            </a:r>
            <a:endParaRPr lang="es-E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7 Rectángulo"/>
          <p:cNvSpPr/>
          <p:nvPr/>
        </p:nvSpPr>
        <p:spPr>
          <a:xfrm>
            <a:off x="155250" y="4515966"/>
            <a:ext cx="3326167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“</a:t>
            </a:r>
            <a:r>
              <a:rPr lang="es-VE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Un </a:t>
            </a:r>
            <a:r>
              <a:rPr lang="es-VE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sistema </a:t>
            </a:r>
            <a:r>
              <a:rPr lang="es-VE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para </a:t>
            </a:r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el bien común”</a:t>
            </a:r>
          </a:p>
        </p:txBody>
      </p:sp>
    </p:spTree>
    <p:extLst>
      <p:ext uri="{BB962C8B-B14F-4D97-AF65-F5344CB8AC3E}">
        <p14:creationId xmlns:p14="http://schemas.microsoft.com/office/powerpoint/2010/main" val="9246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7"/>
          <p:cNvSpPr txBox="1">
            <a:spLocks noChangeArrowheads="1"/>
          </p:cNvSpPr>
          <p:nvPr/>
        </p:nvSpPr>
        <p:spPr bwMode="auto">
          <a:xfrm>
            <a:off x="2195736" y="1851670"/>
            <a:ext cx="48715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Cita Máxima en 24 horas con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Caja de Gano Café y kit.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Duración: 2 Horas </a:t>
            </a:r>
            <a:endParaRPr lang="es-ES" altLang="es-CO" sz="24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7 Rectángulo"/>
          <p:cNvSpPr/>
          <p:nvPr/>
        </p:nvSpPr>
        <p:spPr>
          <a:xfrm>
            <a:off x="155250" y="4515966"/>
            <a:ext cx="3326167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“</a:t>
            </a:r>
            <a:r>
              <a:rPr lang="es-VE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Un </a:t>
            </a:r>
            <a:r>
              <a:rPr lang="es-VE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sistema </a:t>
            </a:r>
            <a:r>
              <a:rPr lang="es-VE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para </a:t>
            </a:r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el bien común”</a:t>
            </a:r>
          </a:p>
        </p:txBody>
      </p:sp>
    </p:spTree>
    <p:extLst>
      <p:ext uri="{BB962C8B-B14F-4D97-AF65-F5344CB8AC3E}">
        <p14:creationId xmlns:p14="http://schemas.microsoft.com/office/powerpoint/2010/main" val="6913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4081142" y="268125"/>
            <a:ext cx="922906" cy="863465"/>
            <a:chOff x="2565963" y="355909"/>
            <a:chExt cx="1230541" cy="1151286"/>
          </a:xfrm>
          <a:scene3d>
            <a:camera prst="orthographicFront"/>
            <a:lightRig rig="flat" dir="t"/>
          </a:scene3d>
        </p:grpSpPr>
        <p:sp>
          <p:nvSpPr>
            <p:cNvPr id="12" name="11 Elipse"/>
            <p:cNvSpPr/>
            <p:nvPr/>
          </p:nvSpPr>
          <p:spPr>
            <a:xfrm>
              <a:off x="2565963" y="355909"/>
              <a:ext cx="1230541" cy="115128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ipse 4"/>
            <p:cNvSpPr/>
            <p:nvPr/>
          </p:nvSpPr>
          <p:spPr>
            <a:xfrm>
              <a:off x="2746172" y="486184"/>
              <a:ext cx="870122" cy="8140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500" dirty="0"/>
                <a:t>Nuevo Afiliado</a:t>
              </a: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5345812" y="794694"/>
            <a:ext cx="1052615" cy="807170"/>
            <a:chOff x="3823057" y="0"/>
            <a:chExt cx="1403486" cy="919196"/>
          </a:xfrm>
          <a:scene3d>
            <a:camera prst="orthographicFront"/>
            <a:lightRig rig="flat" dir="t"/>
          </a:scene3d>
        </p:grpSpPr>
        <p:sp>
          <p:nvSpPr>
            <p:cNvPr id="15" name="14 Elipse"/>
            <p:cNvSpPr/>
            <p:nvPr/>
          </p:nvSpPr>
          <p:spPr>
            <a:xfrm>
              <a:off x="3823057" y="0"/>
              <a:ext cx="1403486" cy="91919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ipse 4"/>
            <p:cNvSpPr/>
            <p:nvPr/>
          </p:nvSpPr>
          <p:spPr>
            <a:xfrm>
              <a:off x="4028593" y="134613"/>
              <a:ext cx="992414" cy="6499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573" tIns="8573" rIns="8573" bIns="8573" spcCol="1270" anchor="ctr"/>
            <a:lstStyle/>
            <a:p>
              <a:pPr algn="ctr" defTabSz="30003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675" dirty="0"/>
                <a:t>Abrir la caja (producto y Kit)</a:t>
              </a:r>
            </a:p>
            <a:p>
              <a:pPr algn="ctr" defTabSz="30003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675" dirty="0"/>
                <a:t>INAUGURACION DEL NEGOCIO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6028524" y="1885925"/>
            <a:ext cx="991748" cy="707765"/>
            <a:chOff x="5226539" y="537347"/>
            <a:chExt cx="1243712" cy="943686"/>
          </a:xfrm>
          <a:scene3d>
            <a:camera prst="orthographicFront"/>
            <a:lightRig rig="flat" dir="t"/>
          </a:scene3d>
        </p:grpSpPr>
        <p:sp>
          <p:nvSpPr>
            <p:cNvPr id="18" name="17 Elipse"/>
            <p:cNvSpPr/>
            <p:nvPr/>
          </p:nvSpPr>
          <p:spPr>
            <a:xfrm>
              <a:off x="5226539" y="537347"/>
              <a:ext cx="1243712" cy="94368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ipse 4"/>
            <p:cNvSpPr/>
            <p:nvPr/>
          </p:nvSpPr>
          <p:spPr>
            <a:xfrm>
              <a:off x="5408676" y="675547"/>
              <a:ext cx="879438" cy="6672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525" tIns="9525" rIns="9525" bIns="9525" spcCol="1270" anchor="ctr"/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750" dirty="0"/>
                <a:t>Se realizan acuerdos</a:t>
              </a: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5814138" y="2955502"/>
            <a:ext cx="918102" cy="796854"/>
            <a:chOff x="5897938" y="1634264"/>
            <a:chExt cx="1114166" cy="977700"/>
          </a:xfrm>
          <a:scene3d>
            <a:camera prst="orthographicFront"/>
            <a:lightRig rig="flat" dir="t"/>
          </a:scene3d>
        </p:grpSpPr>
        <p:sp>
          <p:nvSpPr>
            <p:cNvPr id="21" name="20 Elipse"/>
            <p:cNvSpPr/>
            <p:nvPr/>
          </p:nvSpPr>
          <p:spPr>
            <a:xfrm>
              <a:off x="5897938" y="1634264"/>
              <a:ext cx="1114166" cy="97770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lipse 4"/>
            <p:cNvSpPr/>
            <p:nvPr/>
          </p:nvSpPr>
          <p:spPr>
            <a:xfrm>
              <a:off x="6061104" y="1777445"/>
              <a:ext cx="787834" cy="6913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525" tIns="9525" rIns="9525" bIns="9525" spcCol="1270" anchor="ctr"/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750"/>
                <a:t>AUDIOS BÁSICOS, DVD  Y MAGAZINES </a:t>
              </a: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4765154" y="3947596"/>
            <a:ext cx="1030982" cy="784394"/>
            <a:chOff x="5595500" y="3116404"/>
            <a:chExt cx="1374642" cy="1151286"/>
          </a:xfrm>
          <a:scene3d>
            <a:camera prst="orthographicFront"/>
            <a:lightRig rig="flat" dir="t"/>
          </a:scene3d>
        </p:grpSpPr>
        <p:sp>
          <p:nvSpPr>
            <p:cNvPr id="24" name="23 Elipse"/>
            <p:cNvSpPr/>
            <p:nvPr/>
          </p:nvSpPr>
          <p:spPr>
            <a:xfrm>
              <a:off x="5595500" y="3116404"/>
              <a:ext cx="1374642" cy="115128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Elipse 6"/>
            <p:cNvSpPr/>
            <p:nvPr/>
          </p:nvSpPr>
          <p:spPr>
            <a:xfrm>
              <a:off x="5796812" y="3242230"/>
              <a:ext cx="972018" cy="8140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525" tIns="9525" rIns="9525" bIns="9525" spcCol="1270" anchor="ctr"/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750" dirty="0"/>
                <a:t>MY GANO PLAN DE NEGOCIOS (</a:t>
              </a:r>
              <a:r>
                <a:rPr lang="es-ES" sz="750" dirty="0" err="1"/>
                <a:t>Analisis</a:t>
              </a:r>
              <a:r>
                <a:rPr lang="es-ES" sz="750" dirty="0"/>
                <a:t> general)</a:t>
              </a: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3333277" y="3931733"/>
            <a:ext cx="1052480" cy="800257"/>
            <a:chOff x="4738855" y="3904893"/>
            <a:chExt cx="1054874" cy="916556"/>
          </a:xfrm>
          <a:scene3d>
            <a:camera prst="orthographicFront"/>
            <a:lightRig rig="flat" dir="t"/>
          </a:scene3d>
        </p:grpSpPr>
        <p:sp>
          <p:nvSpPr>
            <p:cNvPr id="27" name="26 Elipse"/>
            <p:cNvSpPr/>
            <p:nvPr/>
          </p:nvSpPr>
          <p:spPr>
            <a:xfrm>
              <a:off x="4738855" y="3904893"/>
              <a:ext cx="1054874" cy="91655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Elipse 8"/>
            <p:cNvSpPr/>
            <p:nvPr/>
          </p:nvSpPr>
          <p:spPr>
            <a:xfrm>
              <a:off x="4893338" y="4039120"/>
              <a:ext cx="745908" cy="6481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525" tIns="9525" rIns="9525" bIns="9525" spcCol="1270" anchor="ctr"/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750" dirty="0"/>
                <a:t> Estudiar juntos el ciclo del </a:t>
              </a:r>
              <a:r>
                <a:rPr lang="es-ES" sz="750" dirty="0" err="1"/>
                <a:t>exito</a:t>
              </a:r>
              <a:r>
                <a:rPr lang="es-ES" sz="750" dirty="0"/>
                <a:t> de </a:t>
              </a:r>
              <a:r>
                <a:rPr lang="es-ES" sz="750" dirty="0" err="1"/>
                <a:t>my</a:t>
              </a:r>
              <a:r>
                <a:rPr lang="es-ES" sz="750" dirty="0"/>
                <a:t> gano plan</a:t>
              </a: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2395857" y="2931790"/>
            <a:ext cx="875554" cy="796854"/>
            <a:chOff x="3061502" y="3938279"/>
            <a:chExt cx="1449405" cy="848474"/>
          </a:xfrm>
          <a:scene3d>
            <a:camera prst="orthographicFront"/>
            <a:lightRig rig="flat" dir="t"/>
          </a:scene3d>
        </p:grpSpPr>
        <p:sp>
          <p:nvSpPr>
            <p:cNvPr id="30" name="29 Elipse"/>
            <p:cNvSpPr/>
            <p:nvPr/>
          </p:nvSpPr>
          <p:spPr>
            <a:xfrm>
              <a:off x="3061502" y="3938279"/>
              <a:ext cx="1449405" cy="848474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Elipse 10"/>
            <p:cNvSpPr/>
            <p:nvPr/>
          </p:nvSpPr>
          <p:spPr>
            <a:xfrm>
              <a:off x="3273762" y="4062535"/>
              <a:ext cx="1024885" cy="5999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525" tIns="9525" rIns="9525" bIns="9525" spcCol="1270" anchor="ctr"/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750" dirty="0"/>
                <a:t>Filtrar lista de contactos</a:t>
              </a: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2129064" y="1854728"/>
            <a:ext cx="1002776" cy="733275"/>
            <a:chOff x="2191744" y="2969260"/>
            <a:chExt cx="1132680" cy="977700"/>
          </a:xfrm>
          <a:scene3d>
            <a:camera prst="orthographicFront"/>
            <a:lightRig rig="flat" dir="t"/>
          </a:scene3d>
        </p:grpSpPr>
        <p:sp>
          <p:nvSpPr>
            <p:cNvPr id="33" name="32 Elipse"/>
            <p:cNvSpPr/>
            <p:nvPr/>
          </p:nvSpPr>
          <p:spPr>
            <a:xfrm>
              <a:off x="2191744" y="2969260"/>
              <a:ext cx="1132680" cy="97770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Elipse 12"/>
            <p:cNvSpPr/>
            <p:nvPr/>
          </p:nvSpPr>
          <p:spPr>
            <a:xfrm>
              <a:off x="2357621" y="3112441"/>
              <a:ext cx="800926" cy="6913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525" tIns="9525" rIns="9525" bIns="9525" spcCol="1270" anchor="ctr"/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750" dirty="0"/>
                <a:t>Programar el primer </a:t>
              </a:r>
              <a:r>
                <a:rPr lang="es-ES" sz="750" dirty="0" err="1"/>
                <a:t>Coffee</a:t>
              </a:r>
              <a:r>
                <a:rPr lang="es-ES" sz="750" dirty="0"/>
                <a:t> break</a:t>
              </a: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2744165" y="821741"/>
            <a:ext cx="1007912" cy="807170"/>
            <a:chOff x="1855850" y="1664836"/>
            <a:chExt cx="1343882" cy="916556"/>
          </a:xfrm>
          <a:scene3d>
            <a:camera prst="orthographicFront"/>
            <a:lightRig rig="flat" dir="t"/>
          </a:scene3d>
        </p:grpSpPr>
        <p:sp>
          <p:nvSpPr>
            <p:cNvPr id="36" name="35 Elipse"/>
            <p:cNvSpPr/>
            <p:nvPr/>
          </p:nvSpPr>
          <p:spPr>
            <a:xfrm>
              <a:off x="1855850" y="1664836"/>
              <a:ext cx="1343882" cy="91655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Elipse 14"/>
            <p:cNvSpPr/>
            <p:nvPr/>
          </p:nvSpPr>
          <p:spPr>
            <a:xfrm>
              <a:off x="2052657" y="1799063"/>
              <a:ext cx="950268" cy="6481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478" tIns="10478" rIns="10478" bIns="10478" spcCol="1270" anchor="ctr"/>
            <a:lstStyle/>
            <a:p>
              <a:pPr algn="ctr" defTabSz="36671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25" dirty="0"/>
                <a:t>CLUBES</a:t>
              </a:r>
            </a:p>
          </p:txBody>
        </p:sp>
      </p:grpSp>
      <p:sp>
        <p:nvSpPr>
          <p:cNvPr id="38" name="37 Flecha derecha"/>
          <p:cNvSpPr/>
          <p:nvPr/>
        </p:nvSpPr>
        <p:spPr>
          <a:xfrm rot="1941071">
            <a:off x="5142516" y="765295"/>
            <a:ext cx="245461" cy="11820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13"/>
          </a:p>
        </p:txBody>
      </p:sp>
      <p:sp>
        <p:nvSpPr>
          <p:cNvPr id="39" name="38 Flecha derecha"/>
          <p:cNvSpPr/>
          <p:nvPr/>
        </p:nvSpPr>
        <p:spPr>
          <a:xfrm rot="3522454">
            <a:off x="6224352" y="1634532"/>
            <a:ext cx="245461" cy="8525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13"/>
          </a:p>
        </p:txBody>
      </p:sp>
      <p:sp>
        <p:nvSpPr>
          <p:cNvPr id="40" name="39 Flecha derecha"/>
          <p:cNvSpPr/>
          <p:nvPr/>
        </p:nvSpPr>
        <p:spPr>
          <a:xfrm rot="5400000">
            <a:off x="6325940" y="2690018"/>
            <a:ext cx="210728" cy="11820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13"/>
          </a:p>
        </p:txBody>
      </p:sp>
      <p:sp>
        <p:nvSpPr>
          <p:cNvPr id="41" name="40 Flecha derecha"/>
          <p:cNvSpPr/>
          <p:nvPr/>
        </p:nvSpPr>
        <p:spPr>
          <a:xfrm rot="12496854">
            <a:off x="5735198" y="2997951"/>
            <a:ext cx="210728" cy="11820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13"/>
          </a:p>
        </p:txBody>
      </p:sp>
      <p:sp>
        <p:nvSpPr>
          <p:cNvPr id="42" name="20 Cuadro de texto"/>
          <p:cNvSpPr txBox="1"/>
          <p:nvPr/>
        </p:nvSpPr>
        <p:spPr>
          <a:xfrm>
            <a:off x="3341254" y="1940046"/>
            <a:ext cx="2512532" cy="118467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57175" indent="-257175">
              <a:lnSpc>
                <a:spcPct val="115000"/>
              </a:lnSpc>
              <a:buFont typeface="+mj-lt"/>
              <a:buAutoNum type="arabicParenR"/>
              <a:defRPr/>
            </a:pPr>
            <a:r>
              <a:rPr lang="es-ES" sz="11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Expectativas  con el proyecto</a:t>
            </a:r>
            <a:endParaRPr lang="es-CO" sz="1100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257175" indent="-257175">
              <a:lnSpc>
                <a:spcPct val="115000"/>
              </a:lnSpc>
              <a:buFont typeface="+mj-lt"/>
              <a:buAutoNum type="arabicParenR"/>
              <a:defRPr/>
            </a:pPr>
            <a:r>
              <a:rPr lang="es-ES" sz="11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Tiempo de dedicación</a:t>
            </a:r>
            <a:endParaRPr lang="es-CO" sz="1100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257175" indent="-257175">
              <a:lnSpc>
                <a:spcPct val="115000"/>
              </a:lnSpc>
              <a:buFont typeface="+mj-lt"/>
              <a:buAutoNum type="arabicParenR"/>
              <a:defRPr/>
            </a:pPr>
            <a:r>
              <a:rPr lang="es-ES" sz="11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Aplicación del sistema</a:t>
            </a:r>
            <a:endParaRPr lang="es-CO" sz="1100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257175" indent="-257175">
              <a:lnSpc>
                <a:spcPct val="115000"/>
              </a:lnSpc>
              <a:spcAft>
                <a:spcPts val="750"/>
              </a:spcAft>
              <a:buFont typeface="+mj-lt"/>
              <a:buAutoNum type="arabicParenR"/>
              <a:defRPr/>
            </a:pPr>
            <a:r>
              <a:rPr lang="es-ES" sz="11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Agenda de trabajo (eventos, capacitación y reuniones de equipo)</a:t>
            </a:r>
            <a:endParaRPr lang="es-CO" sz="1100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3" name="42 Flecha derecha"/>
          <p:cNvSpPr/>
          <p:nvPr/>
        </p:nvSpPr>
        <p:spPr>
          <a:xfrm rot="10800000">
            <a:off x="5797251" y="2213841"/>
            <a:ext cx="210728" cy="11820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13"/>
          </a:p>
        </p:txBody>
      </p:sp>
      <p:sp>
        <p:nvSpPr>
          <p:cNvPr id="44" name="22 Cuadro de texto"/>
          <p:cNvSpPr txBox="1"/>
          <p:nvPr/>
        </p:nvSpPr>
        <p:spPr>
          <a:xfrm>
            <a:off x="3583782" y="2150207"/>
            <a:ext cx="1983581" cy="120372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5000"/>
              </a:lnSpc>
              <a:spcAft>
                <a:spcPts val="750"/>
              </a:spcAft>
              <a:defRPr/>
            </a:pPr>
            <a:r>
              <a:rPr lang="es-ES" sz="10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Entregarle audios de básicos establecer compromiso de revisión e Interiorización para los 8 días siguientes</a:t>
            </a:r>
            <a:endParaRPr lang="es-CO" sz="1000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5" name="44 Flecha derecha"/>
          <p:cNvSpPr/>
          <p:nvPr/>
        </p:nvSpPr>
        <p:spPr>
          <a:xfrm rot="8470886">
            <a:off x="5787653" y="3848881"/>
            <a:ext cx="210728" cy="11820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13"/>
          </a:p>
        </p:txBody>
      </p:sp>
      <p:sp>
        <p:nvSpPr>
          <p:cNvPr id="46" name="45 Flecha derecha"/>
          <p:cNvSpPr/>
          <p:nvPr/>
        </p:nvSpPr>
        <p:spPr>
          <a:xfrm rot="15227821">
            <a:off x="5010882" y="3752476"/>
            <a:ext cx="210728" cy="11820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13"/>
          </a:p>
        </p:txBody>
      </p:sp>
      <p:sp>
        <p:nvSpPr>
          <p:cNvPr id="47" name="31 Cuadro de texto"/>
          <p:cNvSpPr txBox="1"/>
          <p:nvPr/>
        </p:nvSpPr>
        <p:spPr>
          <a:xfrm>
            <a:off x="3335691" y="1898274"/>
            <a:ext cx="2493169" cy="18716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s-ES" sz="7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Edificar muy bien esta herramienta como la clave de este proyecto por su poder duplicador. El nuevo empresario debe estudiarla muy bien.</a:t>
            </a:r>
          </a:p>
          <a:p>
            <a:pPr algn="ctr">
              <a:defRPr/>
            </a:pPr>
            <a:r>
              <a:rPr lang="es-ES" sz="7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es-CO" sz="700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defRPr/>
            </a:pPr>
            <a:r>
              <a:rPr lang="es-ES" sz="7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Dejarle claro al nuevo la importancia de las herramientas en este negocio por la duplicación y el poder del tercero. (Magazines, videos, libros, revista dinero,…)</a:t>
            </a:r>
            <a:endParaRPr lang="es-CO" sz="700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defRPr/>
            </a:pPr>
            <a:r>
              <a:rPr lang="es-ES" sz="7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es-CO" sz="700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defRPr/>
            </a:pPr>
            <a:r>
              <a:rPr lang="es-ES" sz="7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En este punto es importante decirle al nuevo que van a existir barreras pero que el porque será nuestra fuerza para superarlas y la capacitación acelera el proceso.</a:t>
            </a:r>
            <a:endParaRPr lang="es-CO" sz="700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750"/>
              </a:spcAft>
              <a:defRPr/>
            </a:pPr>
            <a:r>
              <a:rPr lang="es-ES" sz="7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es-CO" sz="700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750"/>
              </a:spcAft>
              <a:defRPr/>
            </a:pPr>
            <a:r>
              <a:rPr lang="es-ES" sz="7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es-CO" sz="700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750"/>
              </a:spcAft>
              <a:defRPr/>
            </a:pPr>
            <a:r>
              <a:rPr lang="es-ES" sz="7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es-CO" sz="700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750"/>
              </a:spcAft>
              <a:defRPr/>
            </a:pPr>
            <a:r>
              <a:rPr lang="es-ES" sz="7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es-CO" sz="700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8" name="47 Flecha derecha"/>
          <p:cNvSpPr/>
          <p:nvPr/>
        </p:nvSpPr>
        <p:spPr>
          <a:xfrm rot="10800000">
            <a:off x="4470091" y="4325749"/>
            <a:ext cx="210728" cy="11820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13"/>
          </a:p>
        </p:txBody>
      </p:sp>
      <p:sp>
        <p:nvSpPr>
          <p:cNvPr id="49" name="48 Flecha derecha"/>
          <p:cNvSpPr/>
          <p:nvPr/>
        </p:nvSpPr>
        <p:spPr>
          <a:xfrm rot="17347289">
            <a:off x="3859738" y="3753716"/>
            <a:ext cx="210728" cy="11820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13"/>
          </a:p>
        </p:txBody>
      </p:sp>
      <p:sp>
        <p:nvSpPr>
          <p:cNvPr id="50" name="5 Cuadro de texto"/>
          <p:cNvSpPr txBox="1"/>
          <p:nvPr/>
        </p:nvSpPr>
        <p:spPr>
          <a:xfrm>
            <a:off x="3258506" y="1868464"/>
            <a:ext cx="2568178" cy="8596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5000"/>
              </a:lnSpc>
              <a:defRPr/>
            </a:pPr>
            <a:r>
              <a:rPr lang="es-ES" sz="9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Concientizar en la importancia de este sencillo proceso</a:t>
            </a:r>
            <a:r>
              <a:rPr lang="es-ES" sz="900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</a:p>
          <a:p>
            <a:pPr algn="ctr">
              <a:lnSpc>
                <a:spcPct val="115000"/>
              </a:lnSpc>
              <a:defRPr/>
            </a:pPr>
            <a:endParaRPr lang="es-CO" sz="900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257175" indent="-257175" algn="ctr">
              <a:lnSpc>
                <a:spcPct val="115000"/>
              </a:lnSpc>
              <a:buFont typeface="+mj-lt"/>
              <a:buAutoNum type="arabicParenR"/>
              <a:defRPr/>
            </a:pPr>
            <a:r>
              <a:rPr lang="es-ES" sz="9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Llenar el “por qué”, dando como ejemplo el propio.</a:t>
            </a:r>
            <a:endParaRPr lang="es-CO" sz="900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257175" indent="-257175" algn="ctr">
              <a:lnSpc>
                <a:spcPct val="115000"/>
              </a:lnSpc>
              <a:buFont typeface="+mj-lt"/>
              <a:buAutoNum type="arabicParenR"/>
              <a:defRPr/>
            </a:pPr>
            <a:r>
              <a:rPr lang="es-ES" sz="9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Concientizar al nuevo empresario de la importancia de consumir el producto (desarrollar el propio testimonio)</a:t>
            </a:r>
            <a:endParaRPr lang="es-CO" sz="900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257175" indent="-257175" algn="ctr">
              <a:lnSpc>
                <a:spcPct val="115000"/>
              </a:lnSpc>
              <a:buFont typeface="+mj-lt"/>
              <a:buAutoNum type="arabicParenR"/>
              <a:defRPr/>
            </a:pPr>
            <a:r>
              <a:rPr lang="es-ES" sz="9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Realizar la lista de contactos inmediatamente</a:t>
            </a:r>
            <a:endParaRPr lang="es-CO" sz="900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defRPr/>
            </a:pPr>
            <a:r>
              <a:rPr lang="es-ES" sz="9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es-CO" sz="900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  <a:defRPr/>
            </a:pPr>
            <a:r>
              <a:rPr lang="es-ES" sz="9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es-CO" sz="900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51" name="50 Flecha derecha"/>
          <p:cNvSpPr/>
          <p:nvPr/>
        </p:nvSpPr>
        <p:spPr>
          <a:xfrm rot="12851972">
            <a:off x="3138909" y="3852873"/>
            <a:ext cx="210728" cy="11820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13"/>
          </a:p>
        </p:txBody>
      </p:sp>
      <p:sp>
        <p:nvSpPr>
          <p:cNvPr id="52" name="51 Flecha derecha"/>
          <p:cNvSpPr/>
          <p:nvPr/>
        </p:nvSpPr>
        <p:spPr>
          <a:xfrm rot="19953813">
            <a:off x="3218596" y="3009461"/>
            <a:ext cx="210728" cy="11820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13"/>
          </a:p>
        </p:txBody>
      </p:sp>
      <p:sp>
        <p:nvSpPr>
          <p:cNvPr id="53" name="6 Cuadro de texto"/>
          <p:cNvSpPr txBox="1"/>
          <p:nvPr/>
        </p:nvSpPr>
        <p:spPr>
          <a:xfrm>
            <a:off x="3625038" y="1878186"/>
            <a:ext cx="2025253" cy="153114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5000"/>
              </a:lnSpc>
              <a:spcAft>
                <a:spcPts val="750"/>
              </a:spcAft>
              <a:defRPr/>
            </a:pPr>
            <a:r>
              <a:rPr lang="es-ES" sz="12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Pedimos al nuevo que de esa gran lista escoja por lo menos 5 personas que tengan absoluta confianza en el. (min 5 personas).</a:t>
            </a:r>
            <a:endParaRPr lang="es-CO" sz="1200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54" name="53 Flecha derecha"/>
          <p:cNvSpPr/>
          <p:nvPr/>
        </p:nvSpPr>
        <p:spPr>
          <a:xfrm rot="16200000">
            <a:off x="2542559" y="2681313"/>
            <a:ext cx="210728" cy="11820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13"/>
          </a:p>
        </p:txBody>
      </p:sp>
      <p:sp>
        <p:nvSpPr>
          <p:cNvPr id="55" name="54 Flecha derecha"/>
          <p:cNvSpPr/>
          <p:nvPr/>
        </p:nvSpPr>
        <p:spPr>
          <a:xfrm>
            <a:off x="3138909" y="2211918"/>
            <a:ext cx="210728" cy="11820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13"/>
          </a:p>
        </p:txBody>
      </p:sp>
      <p:grpSp>
        <p:nvGrpSpPr>
          <p:cNvPr id="56" name="55 Grupo"/>
          <p:cNvGrpSpPr>
            <a:grpSpLocks/>
          </p:cNvGrpSpPr>
          <p:nvPr/>
        </p:nvGrpSpPr>
        <p:grpSpPr bwMode="auto">
          <a:xfrm>
            <a:off x="3837361" y="1754258"/>
            <a:ext cx="1464938" cy="1425178"/>
            <a:chOff x="7082585" y="304235"/>
            <a:chExt cx="1953911" cy="1900630"/>
          </a:xfrm>
        </p:grpSpPr>
        <p:sp>
          <p:nvSpPr>
            <p:cNvPr id="57" name="34 Elipse"/>
            <p:cNvSpPr/>
            <p:nvPr/>
          </p:nvSpPr>
          <p:spPr>
            <a:xfrm>
              <a:off x="7089563" y="304235"/>
              <a:ext cx="1946933" cy="190063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CO" sz="1013"/>
            </a:p>
          </p:txBody>
        </p:sp>
        <p:sp>
          <p:nvSpPr>
            <p:cNvPr id="58" name="36 Cuadro de texto"/>
            <p:cNvSpPr txBox="1"/>
            <p:nvPr/>
          </p:nvSpPr>
          <p:spPr>
            <a:xfrm>
              <a:off x="7082585" y="631203"/>
              <a:ext cx="1931053" cy="110830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defRPr/>
              </a:pPr>
              <a:r>
                <a:rPr lang="es-ES" sz="863" dirty="0">
                  <a:solidFill>
                    <a:srgbClr val="FFFFFF"/>
                  </a:solidFill>
                  <a:ea typeface="Calibri"/>
                  <a:cs typeface="Times New Roman"/>
                </a:rPr>
                <a:t>Acompañamos y presentamos </a:t>
              </a:r>
              <a:r>
                <a:rPr lang="es-ES" sz="863" dirty="0" err="1">
                  <a:solidFill>
                    <a:srgbClr val="FFFFFF"/>
                  </a:solidFill>
                  <a:ea typeface="Calibri"/>
                  <a:cs typeface="Times New Roman"/>
                </a:rPr>
                <a:t>max</a:t>
              </a:r>
              <a:r>
                <a:rPr lang="es-ES" sz="863" dirty="0">
                  <a:solidFill>
                    <a:srgbClr val="FFFFFF"/>
                  </a:solidFill>
                  <a:ea typeface="Calibri"/>
                  <a:cs typeface="Times New Roman"/>
                </a:rPr>
                <a:t> 4 </a:t>
              </a:r>
              <a:r>
                <a:rPr lang="es-ES" sz="863" dirty="0" err="1">
                  <a:solidFill>
                    <a:srgbClr val="FFFFFF"/>
                  </a:solidFill>
                  <a:ea typeface="Calibri"/>
                  <a:cs typeface="Times New Roman"/>
                </a:rPr>
                <a:t>coffee</a:t>
              </a:r>
              <a:r>
                <a:rPr lang="es-ES" sz="863" dirty="0">
                  <a:solidFill>
                    <a:srgbClr val="FFFFFF"/>
                  </a:solidFill>
                  <a:ea typeface="Calibri"/>
                  <a:cs typeface="Times New Roman"/>
                </a:rPr>
                <a:t> al nuevo (</a:t>
              </a:r>
              <a:r>
                <a:rPr lang="es-ES" sz="863" dirty="0" err="1">
                  <a:solidFill>
                    <a:srgbClr val="FFFFFF"/>
                  </a:solidFill>
                  <a:ea typeface="Calibri"/>
                  <a:cs typeface="Times New Roman"/>
                </a:rPr>
                <a:t>aprox</a:t>
              </a:r>
              <a:r>
                <a:rPr lang="es-ES" sz="863" dirty="0">
                  <a:solidFill>
                    <a:srgbClr val="FFFFFF"/>
                  </a:solidFill>
                  <a:ea typeface="Calibri"/>
                  <a:cs typeface="Times New Roman"/>
                </a:rPr>
                <a:t> 20 o 30 días)</a:t>
              </a:r>
              <a:endParaRPr lang="es-CO" sz="863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defRPr/>
              </a:pPr>
              <a:r>
                <a:rPr lang="es-ES" sz="863" dirty="0">
                  <a:solidFill>
                    <a:srgbClr val="FFFFFF"/>
                  </a:solidFill>
                  <a:ea typeface="Calibri"/>
                  <a:cs typeface="Times New Roman"/>
                </a:rPr>
                <a:t>Utilizar como guía  </a:t>
              </a:r>
              <a:r>
                <a:rPr lang="es-ES" sz="863" dirty="0" err="1">
                  <a:solidFill>
                    <a:srgbClr val="FFFFFF"/>
                  </a:solidFill>
                  <a:ea typeface="Calibri"/>
                  <a:cs typeface="Times New Roman"/>
                </a:rPr>
                <a:t>My</a:t>
              </a:r>
              <a:r>
                <a:rPr lang="es-ES" sz="863" dirty="0">
                  <a:solidFill>
                    <a:srgbClr val="FFFFFF"/>
                  </a:solidFill>
                  <a:ea typeface="Calibri"/>
                  <a:cs typeface="Times New Roman"/>
                </a:rPr>
                <a:t> Gano Plan.</a:t>
              </a:r>
              <a:endParaRPr lang="es-CO" sz="863" dirty="0">
                <a:ea typeface="Calibri"/>
                <a:cs typeface="Times New Roman"/>
              </a:endParaRPr>
            </a:p>
          </p:txBody>
        </p:sp>
      </p:grpSp>
      <p:sp>
        <p:nvSpPr>
          <p:cNvPr id="59" name="37 Cuadro de texto"/>
          <p:cNvSpPr txBox="1"/>
          <p:nvPr/>
        </p:nvSpPr>
        <p:spPr>
          <a:xfrm>
            <a:off x="3672974" y="1953400"/>
            <a:ext cx="1943100" cy="126920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5000"/>
              </a:lnSpc>
              <a:spcAft>
                <a:spcPts val="750"/>
              </a:spcAft>
              <a:defRPr/>
            </a:pPr>
            <a:r>
              <a:rPr lang="es-ES" sz="11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1er </a:t>
            </a:r>
            <a:r>
              <a:rPr lang="es-ES" sz="1100" dirty="0" err="1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coffe</a:t>
            </a:r>
            <a:r>
              <a:rPr lang="es-ES" sz="11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es-ES" sz="1100" dirty="0" err="1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max</a:t>
            </a:r>
            <a:r>
              <a:rPr lang="es-ES" sz="11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4 </a:t>
            </a:r>
            <a:r>
              <a:rPr lang="es-ES" sz="1100" dirty="0" err="1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dias</a:t>
            </a:r>
            <a:r>
              <a:rPr lang="es-ES" sz="11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después del </a:t>
            </a:r>
            <a:r>
              <a:rPr lang="es-ES" sz="1100" dirty="0" err="1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incio</a:t>
            </a:r>
            <a:r>
              <a:rPr lang="es-ES" sz="11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, 2do y 3er </a:t>
            </a:r>
            <a:r>
              <a:rPr lang="es-ES" sz="1100" dirty="0" err="1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coffe</a:t>
            </a:r>
            <a:r>
              <a:rPr lang="es-ES" sz="11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algunos días después para dar flexibilidad a los invitados</a:t>
            </a:r>
            <a:endParaRPr lang="es-CO" sz="1100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0" name="59 Flecha derecha"/>
          <p:cNvSpPr/>
          <p:nvPr/>
        </p:nvSpPr>
        <p:spPr>
          <a:xfrm rot="18175863">
            <a:off x="2703565" y="1621366"/>
            <a:ext cx="210728" cy="11820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13"/>
          </a:p>
        </p:txBody>
      </p:sp>
      <p:sp>
        <p:nvSpPr>
          <p:cNvPr id="61" name="60 Flecha derecha"/>
          <p:cNvSpPr/>
          <p:nvPr/>
        </p:nvSpPr>
        <p:spPr>
          <a:xfrm rot="2147423">
            <a:off x="3595466" y="1598209"/>
            <a:ext cx="210728" cy="11820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13"/>
          </a:p>
        </p:txBody>
      </p:sp>
      <p:sp>
        <p:nvSpPr>
          <p:cNvPr id="62" name="42 Cuadro de texto"/>
          <p:cNvSpPr txBox="1"/>
          <p:nvPr/>
        </p:nvSpPr>
        <p:spPr>
          <a:xfrm>
            <a:off x="3563102" y="2032257"/>
            <a:ext cx="1985963" cy="5500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5000"/>
              </a:lnSpc>
              <a:spcAft>
                <a:spcPts val="750"/>
              </a:spcAft>
              <a:defRPr/>
            </a:pPr>
            <a:r>
              <a:rPr lang="es-ES" sz="1100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Se debe explicar al nuevo empresario la importancia de esta estrategia de producción para el desarrollo de su negocio.</a:t>
            </a:r>
            <a:endParaRPr lang="es-CO" sz="1100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3" name="62 Flecha derecha"/>
          <p:cNvSpPr/>
          <p:nvPr/>
        </p:nvSpPr>
        <p:spPr>
          <a:xfrm rot="19512366">
            <a:off x="3698311" y="784364"/>
            <a:ext cx="210728" cy="11820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13"/>
          </a:p>
        </p:txBody>
      </p:sp>
      <p:grpSp>
        <p:nvGrpSpPr>
          <p:cNvPr id="4" name="Grupo 3"/>
          <p:cNvGrpSpPr/>
          <p:nvPr/>
        </p:nvGrpSpPr>
        <p:grpSpPr>
          <a:xfrm>
            <a:off x="2338075" y="1387528"/>
            <a:ext cx="3649625" cy="2424052"/>
            <a:chOff x="825827" y="1417608"/>
            <a:chExt cx="3756823" cy="2495252"/>
          </a:xfrm>
        </p:grpSpPr>
        <p:pic>
          <p:nvPicPr>
            <p:cNvPr id="64" name="6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740" y="1714920"/>
              <a:ext cx="2693910" cy="162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upo 2"/>
            <p:cNvGrpSpPr/>
            <p:nvPr/>
          </p:nvGrpSpPr>
          <p:grpSpPr>
            <a:xfrm>
              <a:off x="825827" y="1417608"/>
              <a:ext cx="3744430" cy="2495252"/>
              <a:chOff x="2172754" y="1416618"/>
              <a:chExt cx="3744430" cy="2495252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2754" y="1416618"/>
                <a:ext cx="2972285" cy="2258240"/>
              </a:xfrm>
              <a:prstGeom prst="rect">
                <a:avLst/>
              </a:prstGeom>
            </p:spPr>
          </p:pic>
          <p:pic>
            <p:nvPicPr>
              <p:cNvPr id="67" name="Imagen 6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4899" y="1416618"/>
                <a:ext cx="2972285" cy="2258240"/>
              </a:xfrm>
              <a:prstGeom prst="rect">
                <a:avLst/>
              </a:prstGeom>
            </p:spPr>
          </p:pic>
          <p:pic>
            <p:nvPicPr>
              <p:cNvPr id="66" name="Imagen 6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7285" y="1451933"/>
                <a:ext cx="3237758" cy="245993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1941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4" grpId="0"/>
      <p:bldP spid="44" grpId="1"/>
      <p:bldP spid="47" grpId="0"/>
      <p:bldP spid="47" grpId="1"/>
      <p:bldP spid="50" grpId="0"/>
      <p:bldP spid="50" grpId="1"/>
      <p:bldP spid="53" grpId="0"/>
      <p:bldP spid="53" grpId="1"/>
      <p:bldP spid="59" grpId="0"/>
      <p:bldP spid="59" grpId="1"/>
      <p:bldP spid="62" grpId="0"/>
      <p:bldP spid="6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564824" y="1059582"/>
            <a:ext cx="8193449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000" b="1" spc="50" dirty="0">
                <a:ln w="11430"/>
                <a:solidFill>
                  <a:srgbClr val="FF0000"/>
                </a:solidFill>
              </a:rPr>
              <a:t>"Lo importante no es lo que uno sabe, </a:t>
            </a:r>
            <a:r>
              <a:rPr lang="es-CO" sz="4000" b="1" spc="50" dirty="0" smtClean="0">
                <a:ln w="11430"/>
                <a:solidFill>
                  <a:srgbClr val="FF0000"/>
                </a:solidFill>
              </a:rPr>
              <a:t>sino </a:t>
            </a:r>
            <a:r>
              <a:rPr lang="es-CO" sz="4000" b="1" spc="50" dirty="0">
                <a:ln w="11430"/>
                <a:solidFill>
                  <a:srgbClr val="FF0000"/>
                </a:solidFill>
              </a:rPr>
              <a:t>que tan rápido aprende"</a:t>
            </a:r>
          </a:p>
        </p:txBody>
      </p:sp>
      <p:sp>
        <p:nvSpPr>
          <p:cNvPr id="15" name="CuadroTexto 14"/>
          <p:cNvSpPr txBox="1">
            <a:spLocks noChangeArrowheads="1"/>
          </p:cNvSpPr>
          <p:nvPr/>
        </p:nvSpPr>
        <p:spPr bwMode="auto">
          <a:xfrm>
            <a:off x="564824" y="2615641"/>
            <a:ext cx="8193449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b="1" spc="50" dirty="0">
                <a:ln w="11430"/>
                <a:solidFill>
                  <a:srgbClr val="FF0000"/>
                </a:solidFill>
              </a:rPr>
              <a:t>"La emoción de ganar deber ser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b="1" spc="50" dirty="0">
                <a:ln w="11430"/>
                <a:solidFill>
                  <a:srgbClr val="FF0000"/>
                </a:solidFill>
              </a:rPr>
              <a:t>mayor al miedo de perder"</a:t>
            </a:r>
          </a:p>
        </p:txBody>
      </p:sp>
      <p:sp>
        <p:nvSpPr>
          <p:cNvPr id="5" name="7 Rectángulo"/>
          <p:cNvSpPr/>
          <p:nvPr/>
        </p:nvSpPr>
        <p:spPr>
          <a:xfrm>
            <a:off x="155250" y="4515966"/>
            <a:ext cx="3326167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“</a:t>
            </a:r>
            <a:r>
              <a:rPr lang="es-VE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Un </a:t>
            </a:r>
            <a:r>
              <a:rPr lang="es-VE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sistema </a:t>
            </a:r>
            <a:r>
              <a:rPr lang="es-VE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para </a:t>
            </a:r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el bien común”</a:t>
            </a:r>
          </a:p>
        </p:txBody>
      </p:sp>
    </p:spTree>
    <p:extLst>
      <p:ext uri="{BB962C8B-B14F-4D97-AF65-F5344CB8AC3E}">
        <p14:creationId xmlns:p14="http://schemas.microsoft.com/office/powerpoint/2010/main" val="31292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1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noExcel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noExcel Tema" id="{9719C890-A321-494E-B427-54A8D10A4784}" vid="{A75AB0F7-9F00-C144-9141-773F5987791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26937</TotalTime>
  <Words>329</Words>
  <Application>Microsoft Office PowerPoint</Application>
  <PresentationFormat>Presentación en pantalla (16:9)</PresentationFormat>
  <Paragraphs>47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GanoExcel Tema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portatil</cp:lastModifiedBy>
  <cp:revision>277</cp:revision>
  <dcterms:created xsi:type="dcterms:W3CDTF">2013-08-01T15:39:37Z</dcterms:created>
  <dcterms:modified xsi:type="dcterms:W3CDTF">2016-10-28T21:57:23Z</dcterms:modified>
</cp:coreProperties>
</file>