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5" r:id="rId4"/>
    <p:sldId id="297" r:id="rId5"/>
    <p:sldId id="276" r:id="rId6"/>
    <p:sldId id="283" r:id="rId7"/>
    <p:sldId id="305" r:id="rId8"/>
    <p:sldId id="300" r:id="rId9"/>
    <p:sldId id="261" r:id="rId10"/>
    <p:sldId id="274" r:id="rId11"/>
    <p:sldId id="282" r:id="rId12"/>
    <p:sldId id="281" r:id="rId13"/>
    <p:sldId id="302" r:id="rId14"/>
    <p:sldId id="263" r:id="rId15"/>
    <p:sldId id="304" r:id="rId16"/>
    <p:sldId id="287" r:id="rId17"/>
    <p:sldId id="288" r:id="rId18"/>
    <p:sldId id="290" r:id="rId19"/>
    <p:sldId id="295" r:id="rId20"/>
    <p:sldId id="296" r:id="rId21"/>
    <p:sldId id="293" r:id="rId22"/>
    <p:sldId id="294" r:id="rId23"/>
    <p:sldId id="272" r:id="rId24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David Duque A" initials="JD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0099FF"/>
    <a:srgbClr val="00CCFF"/>
    <a:srgbClr val="00FFCC"/>
    <a:srgbClr val="1B325F"/>
    <a:srgbClr val="094E54"/>
    <a:srgbClr val="167782"/>
    <a:srgbClr val="4A336D"/>
    <a:srgbClr val="553A7D"/>
    <a:srgbClr val="487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588"/>
  </p:normalViewPr>
  <p:slideViewPr>
    <p:cSldViewPr snapToGrid="0">
      <p:cViewPr varScale="1">
        <p:scale>
          <a:sx n="99" d="100"/>
          <a:sy n="99" d="100"/>
        </p:scale>
        <p:origin x="1171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0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Shape 11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n-US"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6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ＭＳ Ｐゴシック" charset="0"/>
        <a:cs typeface="+mn-cs"/>
        <a:sym typeface="Calibri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589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A331-B16C-2545-83BF-82802130BFB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686967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3926-5169-3D4F-B51B-36B725DAFA1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51517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05979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1E24-915B-964B-BAF7-BB6B12D93DE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74314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28F4-A80A-8841-89B8-22B450E09FE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016317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DDA2-7EB1-C14B-B334-F9503254EFF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61436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124B-A769-3A4C-BB97-6EDC620C3C6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56723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8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A8B7-8621-FE4F-9736-B94D1693D7C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2012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ED2D-64BD-3440-A6B4-0E15DC5917D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45123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C79C-4050-7841-929A-0298E701683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91851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4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3" y="1076328"/>
            <a:ext cx="3008315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B277-72EF-6047-8EF7-ABAA65DD266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4103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 dirty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1D80-6AB0-CE49-88C9-3C1C9B32C38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01758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altLang="en-US">
                <a:sym typeface="Calibri" charset="0"/>
              </a:rPr>
              <a:t>Texto del título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altLang="en-US">
                <a:sym typeface="Calibri" charset="0"/>
              </a:rPr>
              <a:t>Nivel de texto 1</a:t>
            </a:r>
          </a:p>
          <a:p>
            <a:pPr lvl="1"/>
            <a:r>
              <a:rPr lang="es-CO" altLang="en-US">
                <a:sym typeface="Calibri" charset="0"/>
              </a:rPr>
              <a:t>Nivel de texto 2</a:t>
            </a:r>
          </a:p>
          <a:p>
            <a:pPr lvl="2"/>
            <a:r>
              <a:rPr lang="es-CO" altLang="en-US">
                <a:sym typeface="Calibri" charset="0"/>
              </a:rPr>
              <a:t>Nivel de texto 3</a:t>
            </a:r>
          </a:p>
          <a:p>
            <a:pPr lvl="3"/>
            <a:r>
              <a:rPr lang="es-CO" altLang="en-US">
                <a:sym typeface="Calibri" charset="0"/>
              </a:rPr>
              <a:t>Nivel de texto 4</a:t>
            </a:r>
          </a:p>
          <a:p>
            <a:pPr lvl="4"/>
            <a:r>
              <a:rPr lang="es-CO" altLang="en-US">
                <a:sym typeface="Calibri" charset="0"/>
              </a:rP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3275" y="4768850"/>
            <a:ext cx="263525" cy="269875"/>
          </a:xfrm>
          <a:prstGeom prst="rect">
            <a:avLst/>
          </a:prstGeom>
          <a:ln w="12700">
            <a:miter lim="400000"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0">
              <a:defRPr sz="1200" smtClean="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13CF7655-9520-8F45-BD58-81824A5C34C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+mn-lt"/>
          <a:ea typeface="ＭＳ Ｐゴシック" charset="0"/>
          <a:cs typeface="+mn-cs"/>
          <a:sym typeface="Calibri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  <a:sym typeface="Calibri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+mn-lt"/>
          <a:ea typeface="ＭＳ Ｐゴシック" charset="0"/>
          <a:cs typeface="+mn-cs"/>
          <a:sym typeface="Calibri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n-lt"/>
          <a:ea typeface="ＭＳ Ｐゴシック" charset="0"/>
          <a:cs typeface="+mn-cs"/>
          <a:sym typeface="Calibri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5a3515c55e58c8.32257208151342842138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1" y="2224067"/>
            <a:ext cx="1454232" cy="218134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 bwMode="auto">
          <a:xfrm>
            <a:off x="348794" y="-1279472"/>
            <a:ext cx="8446412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4" name="Shape 119"/>
          <p:cNvSpPr>
            <a:spLocks noChangeArrowheads="1"/>
          </p:cNvSpPr>
          <p:nvPr/>
        </p:nvSpPr>
        <p:spPr bwMode="auto">
          <a:xfrm>
            <a:off x="250475" y="2354228"/>
            <a:ext cx="1462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Idea Innovadora</a:t>
            </a:r>
          </a:p>
        </p:txBody>
      </p:sp>
      <p:sp>
        <p:nvSpPr>
          <p:cNvPr id="5" name="Shape 119"/>
          <p:cNvSpPr>
            <a:spLocks noChangeArrowheads="1"/>
          </p:cNvSpPr>
          <p:nvPr/>
        </p:nvSpPr>
        <p:spPr bwMode="auto">
          <a:xfrm>
            <a:off x="1874132" y="2324062"/>
            <a:ext cx="186099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300" b="1" dirty="0">
                <a:solidFill>
                  <a:srgbClr val="1D3163"/>
                </a:solidFill>
              </a:rPr>
              <a:t>Productos de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300" b="1" dirty="0">
                <a:solidFill>
                  <a:srgbClr val="1D3163"/>
                </a:solidFill>
              </a:rPr>
              <a:t>Consumo masivo (Rotación continua)</a:t>
            </a:r>
          </a:p>
        </p:txBody>
      </p:sp>
      <p:sp>
        <p:nvSpPr>
          <p:cNvPr id="6" name="Shape 119"/>
          <p:cNvSpPr>
            <a:spLocks noChangeArrowheads="1"/>
          </p:cNvSpPr>
          <p:nvPr/>
        </p:nvSpPr>
        <p:spPr bwMode="auto">
          <a:xfrm>
            <a:off x="301595" y="3844834"/>
            <a:ext cx="1361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Infraestructura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Propia</a:t>
            </a:r>
          </a:p>
        </p:txBody>
      </p:sp>
      <p:sp>
        <p:nvSpPr>
          <p:cNvPr id="7" name="Shape 119"/>
          <p:cNvSpPr>
            <a:spLocks noChangeArrowheads="1"/>
          </p:cNvSpPr>
          <p:nvPr/>
        </p:nvSpPr>
        <p:spPr bwMode="auto">
          <a:xfrm>
            <a:off x="2180725" y="3882192"/>
            <a:ext cx="1247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Músculo 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Financiero</a:t>
            </a:r>
          </a:p>
        </p:txBody>
      </p:sp>
      <p:sp>
        <p:nvSpPr>
          <p:cNvPr id="14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Oportunidad Gano Excel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sp>
        <p:nvSpPr>
          <p:cNvPr id="16" name="Shape 119"/>
          <p:cNvSpPr>
            <a:spLocks noChangeArrowheads="1"/>
          </p:cNvSpPr>
          <p:nvPr/>
        </p:nvSpPr>
        <p:spPr bwMode="auto">
          <a:xfrm>
            <a:off x="5216990" y="2354228"/>
            <a:ext cx="980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Propiedad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Intelectual</a:t>
            </a:r>
          </a:p>
        </p:txBody>
      </p:sp>
      <p:sp>
        <p:nvSpPr>
          <p:cNvPr id="20" name="Shape 119"/>
          <p:cNvSpPr>
            <a:spLocks noChangeArrowheads="1"/>
          </p:cNvSpPr>
          <p:nvPr/>
        </p:nvSpPr>
        <p:spPr bwMode="auto">
          <a:xfrm>
            <a:off x="7091584" y="2354228"/>
            <a:ext cx="887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Logística</a:t>
            </a:r>
          </a:p>
        </p:txBody>
      </p:sp>
      <p:sp>
        <p:nvSpPr>
          <p:cNvPr id="21" name="Shape 119"/>
          <p:cNvSpPr>
            <a:spLocks noChangeArrowheads="1"/>
          </p:cNvSpPr>
          <p:nvPr/>
        </p:nvSpPr>
        <p:spPr bwMode="auto">
          <a:xfrm>
            <a:off x="5251837" y="3826701"/>
            <a:ext cx="910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Recursos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Humanos</a:t>
            </a:r>
          </a:p>
        </p:txBody>
      </p:sp>
      <p:sp>
        <p:nvSpPr>
          <p:cNvPr id="22" name="Shape 119"/>
          <p:cNvSpPr>
            <a:spLocks noChangeArrowheads="1"/>
          </p:cNvSpPr>
          <p:nvPr/>
        </p:nvSpPr>
        <p:spPr bwMode="auto">
          <a:xfrm>
            <a:off x="7061931" y="3826701"/>
            <a:ext cx="946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Sistema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400" b="1" dirty="0">
                <a:solidFill>
                  <a:srgbClr val="1D3163"/>
                </a:solidFill>
              </a:rPr>
              <a:t>Educativo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4564278" y="1496105"/>
            <a:ext cx="5261" cy="3046250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n 23" descr="kisspng-money-bag-installment-loan-united-states-dollar-money-5a705c9c365f96.00252564151731318022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59" y="2989377"/>
            <a:ext cx="1114707" cy="1017614"/>
          </a:xfrm>
          <a:prstGeom prst="rect">
            <a:avLst/>
          </a:prstGeom>
        </p:spPr>
      </p:pic>
      <p:pic>
        <p:nvPicPr>
          <p:cNvPr id="25" name="Imagen 24" descr="kisspng-warehouse-e-commerce-price-vector-creative-design-factory-green-warehouse-map-5a7c553cbec6b2.12657958151809772478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50" y="1306448"/>
            <a:ext cx="1204211" cy="1017614"/>
          </a:xfrm>
          <a:prstGeom prst="rect">
            <a:avLst/>
          </a:prstGeom>
        </p:spPr>
      </p:pic>
      <p:pic>
        <p:nvPicPr>
          <p:cNvPr id="26" name="Imagen 25" descr="kisspng-incandescent-light-bulb-lighting-icon-bulb-off-png-transparent-image-5a78f8eaad26d1.366559641517877482709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8" y="1315961"/>
            <a:ext cx="925104" cy="925104"/>
          </a:xfrm>
          <a:prstGeom prst="rect">
            <a:avLst/>
          </a:prstGeom>
        </p:spPr>
      </p:pic>
      <p:pic>
        <p:nvPicPr>
          <p:cNvPr id="10" name="Imagen 9" descr="340998-PALZQ2-6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47" y="2919730"/>
            <a:ext cx="925104" cy="925104"/>
          </a:xfrm>
          <a:prstGeom prst="rect">
            <a:avLst/>
          </a:prstGeom>
        </p:spPr>
      </p:pic>
      <p:pic>
        <p:nvPicPr>
          <p:cNvPr id="11" name="Imagen 10" descr="395677-PCOCAK-68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08" y="1387499"/>
            <a:ext cx="911006" cy="1017614"/>
          </a:xfrm>
          <a:prstGeom prst="rect">
            <a:avLst/>
          </a:prstGeom>
        </p:spPr>
      </p:pic>
      <p:pic>
        <p:nvPicPr>
          <p:cNvPr id="12" name="Imagen 11" descr="426430-PE93OO-62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97" y="2773482"/>
            <a:ext cx="1541392" cy="1088907"/>
          </a:xfrm>
          <a:prstGeom prst="rect">
            <a:avLst/>
          </a:prstGeom>
        </p:spPr>
      </p:pic>
      <p:pic>
        <p:nvPicPr>
          <p:cNvPr id="30" name="Picture 2" descr="Resultado de imagen para gano cafe.png">
            <a:extLst>
              <a:ext uri="{FF2B5EF4-FFF2-40B4-BE49-F238E27FC236}">
                <a16:creationId xmlns:a16="http://schemas.microsoft.com/office/drawing/2014/main" id="{825C0FAB-40DF-4D35-8D15-791965E0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38" y="1300069"/>
            <a:ext cx="1378933" cy="10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6" grpId="0"/>
      <p:bldP spid="7" grpId="0"/>
      <p:bldP spid="14" grpId="0"/>
      <p:bldP spid="16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2188111" y="-1279472"/>
            <a:ext cx="4767779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3555" name="Shape 145"/>
          <p:cNvSpPr>
            <a:spLocks noChangeArrowheads="1"/>
          </p:cNvSpPr>
          <p:nvPr/>
        </p:nvSpPr>
        <p:spPr bwMode="auto">
          <a:xfrm>
            <a:off x="4891208" y="1291699"/>
            <a:ext cx="41293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9" rIns="45719" anchor="ctr">
            <a:spAutoFit/>
          </a:bodyPr>
          <a:lstStyle>
            <a:lvl1pPr marL="342900" indent="-3429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Presencia en más de 75 Países.</a:t>
            </a:r>
          </a:p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Más 33 años de Investigación y desarrollo.</a:t>
            </a:r>
          </a:p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Back office 24/7.</a:t>
            </a:r>
          </a:p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Sedes corporativas en San Salvador.</a:t>
            </a:r>
          </a:p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Miembro de la cámara de comercio.</a:t>
            </a:r>
          </a:p>
        </p:txBody>
      </p:sp>
      <p:sp>
        <p:nvSpPr>
          <p:cNvPr id="7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Compañía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pic>
        <p:nvPicPr>
          <p:cNvPr id="5" name="Picture 2" descr="Resultado de imagen para gano exc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6" y="1048883"/>
            <a:ext cx="4611675" cy="306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35" y="3905977"/>
            <a:ext cx="1443270" cy="5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87" y="3961838"/>
            <a:ext cx="1228713" cy="6097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253B7B-5F75-491C-B2E9-704677373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05" y="2789274"/>
            <a:ext cx="1086909" cy="7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45">
            <a:extLst>
              <a:ext uri="{FF2B5EF4-FFF2-40B4-BE49-F238E27FC236}">
                <a16:creationId xmlns:a16="http://schemas.microsoft.com/office/drawing/2014/main" id="{01657B17-0947-47B5-94F1-9E502275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208" y="3491017"/>
            <a:ext cx="4129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9" rIns="45719" anchor="ctr">
            <a:spAutoFit/>
          </a:bodyPr>
          <a:lstStyle>
            <a:lvl1pPr marL="342900" indent="-3429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FF0000"/>
              </a:buClr>
            </a:pPr>
            <a:r>
              <a:rPr lang="es-CO" altLang="en-US" sz="1600" b="1" dirty="0">
                <a:solidFill>
                  <a:srgbClr val="000066"/>
                </a:solidFill>
                <a:sym typeface="Helvetica" charset="0"/>
              </a:rPr>
              <a:t>Convenios</a:t>
            </a:r>
          </a:p>
        </p:txBody>
      </p:sp>
    </p:spTree>
    <p:extLst>
      <p:ext uri="{BB962C8B-B14F-4D97-AF65-F5344CB8AC3E}">
        <p14:creationId xmlns:p14="http://schemas.microsoft.com/office/powerpoint/2010/main" val="2668278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55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 bwMode="auto">
          <a:xfrm>
            <a:off x="1949721" y="-1279472"/>
            <a:ext cx="5244558" cy="2412738"/>
          </a:xfrm>
          <a:prstGeom prst="rect">
            <a:avLst/>
          </a:prstGeom>
          <a:solidFill>
            <a:srgbClr val="7D7D7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1513" name="CuadroTexto 1"/>
          <p:cNvSpPr txBox="1">
            <a:spLocks noChangeArrowheads="1"/>
          </p:cNvSpPr>
          <p:nvPr/>
        </p:nvSpPr>
        <p:spPr bwMode="auto">
          <a:xfrm>
            <a:off x="2640619" y="1133266"/>
            <a:ext cx="3701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n-US" sz="2400" b="1" i="1" dirty="0" err="1">
                <a:solidFill>
                  <a:srgbClr val="1D3163"/>
                </a:solidFill>
              </a:rPr>
              <a:t>Ganoderma</a:t>
            </a:r>
            <a:r>
              <a:rPr lang="es-ES" altLang="en-US" sz="2400" b="1" i="1" dirty="0">
                <a:solidFill>
                  <a:srgbClr val="1D3163"/>
                </a:solidFill>
              </a:rPr>
              <a:t> </a:t>
            </a:r>
            <a:r>
              <a:rPr lang="es-ES_tradnl" altLang="en-US" sz="2400" b="1" i="1" dirty="0">
                <a:solidFill>
                  <a:srgbClr val="1D3163"/>
                </a:solidFill>
              </a:rPr>
              <a:t>l</a:t>
            </a:r>
            <a:r>
              <a:rPr lang="es-ES" altLang="en-US" sz="2400" b="1" i="1" dirty="0" err="1">
                <a:solidFill>
                  <a:srgbClr val="1D3163"/>
                </a:solidFill>
              </a:rPr>
              <a:t>ucidum</a:t>
            </a:r>
            <a:endParaRPr lang="es-ES" altLang="en-US" sz="2400" b="1" i="1" dirty="0">
              <a:solidFill>
                <a:srgbClr val="1D316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82286" y="1256324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Producto y Mercado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sp>
        <p:nvSpPr>
          <p:cNvPr id="14" name="Shape 119"/>
          <p:cNvSpPr>
            <a:spLocks noChangeArrowheads="1"/>
          </p:cNvSpPr>
          <p:nvPr/>
        </p:nvSpPr>
        <p:spPr bwMode="auto">
          <a:xfrm>
            <a:off x="1578544" y="3244783"/>
            <a:ext cx="1324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6 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Variedades</a:t>
            </a:r>
          </a:p>
        </p:txBody>
      </p:sp>
      <p:sp>
        <p:nvSpPr>
          <p:cNvPr id="15" name="Shape 119"/>
          <p:cNvSpPr>
            <a:spLocks noChangeArrowheads="1"/>
          </p:cNvSpPr>
          <p:nvPr/>
        </p:nvSpPr>
        <p:spPr bwMode="auto">
          <a:xfrm>
            <a:off x="283535" y="1927234"/>
            <a:ext cx="2619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Extracto natural e hidrosoluble</a:t>
            </a:r>
          </a:p>
        </p:txBody>
      </p:sp>
      <p:sp>
        <p:nvSpPr>
          <p:cNvPr id="17" name="Shape 119"/>
          <p:cNvSpPr>
            <a:spLocks noChangeArrowheads="1"/>
          </p:cNvSpPr>
          <p:nvPr/>
        </p:nvSpPr>
        <p:spPr bwMode="auto">
          <a:xfrm>
            <a:off x="6426217" y="3231441"/>
            <a:ext cx="1849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Certificaciones 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internacionales </a:t>
            </a:r>
          </a:p>
        </p:txBody>
      </p:sp>
      <p:sp>
        <p:nvSpPr>
          <p:cNvPr id="11" name="Shape 119"/>
          <p:cNvSpPr>
            <a:spLocks noChangeArrowheads="1"/>
          </p:cNvSpPr>
          <p:nvPr/>
        </p:nvSpPr>
        <p:spPr bwMode="auto">
          <a:xfrm>
            <a:off x="6968851" y="1831830"/>
            <a:ext cx="1528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Bienestar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</a:rPr>
              <a:t>a las familias</a:t>
            </a:r>
          </a:p>
        </p:txBody>
      </p:sp>
      <p:pic>
        <p:nvPicPr>
          <p:cNvPr id="12" name="Imagen 11" descr="Ganoder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89" y="880063"/>
            <a:ext cx="4517569" cy="36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3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513" grpId="0"/>
      <p:bldP spid="16" grpId="0"/>
      <p:bldP spid="14" grpId="0"/>
      <p:bldP spid="15" grpId="0"/>
      <p:bldP spid="1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9A0D933-A5C6-4D4B-B7F8-6A5A48A9579E}"/>
              </a:ext>
            </a:extLst>
          </p:cNvPr>
          <p:cNvGrpSpPr/>
          <p:nvPr/>
        </p:nvGrpSpPr>
        <p:grpSpPr>
          <a:xfrm>
            <a:off x="1183669" y="1191996"/>
            <a:ext cx="970366" cy="1247266"/>
            <a:chOff x="1219200" y="1270964"/>
            <a:chExt cx="1085850" cy="1393854"/>
          </a:xfrm>
        </p:grpSpPr>
        <p:pic>
          <p:nvPicPr>
            <p:cNvPr id="6148" name="Picture 4" descr="Imagen relacionada">
              <a:extLst>
                <a:ext uri="{FF2B5EF4-FFF2-40B4-BE49-F238E27FC236}">
                  <a16:creationId xmlns:a16="http://schemas.microsoft.com/office/drawing/2014/main" id="{BC2CD714-2F3F-43D0-A5C5-4367399FD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270964"/>
              <a:ext cx="1085850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hape 119">
              <a:extLst>
                <a:ext uri="{FF2B5EF4-FFF2-40B4-BE49-F238E27FC236}">
                  <a16:creationId xmlns:a16="http://schemas.microsoft.com/office/drawing/2014/main" id="{FF22C450-679B-4B32-811C-481FDBBA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910" y="2357041"/>
              <a:ext cx="906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Obesidad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39DE1A4-4362-4543-927F-9DA577F06005}"/>
              </a:ext>
            </a:extLst>
          </p:cNvPr>
          <p:cNvGrpSpPr/>
          <p:nvPr/>
        </p:nvGrpSpPr>
        <p:grpSpPr>
          <a:xfrm>
            <a:off x="3710722" y="2634767"/>
            <a:ext cx="1050957" cy="1422696"/>
            <a:chOff x="1833868" y="411097"/>
            <a:chExt cx="1176032" cy="1589902"/>
          </a:xfrm>
        </p:grpSpPr>
        <p:pic>
          <p:nvPicPr>
            <p:cNvPr id="6150" name="Picture 6" descr="Imagen relacionada">
              <a:extLst>
                <a:ext uri="{FF2B5EF4-FFF2-40B4-BE49-F238E27FC236}">
                  <a16:creationId xmlns:a16="http://schemas.microsoft.com/office/drawing/2014/main" id="{CF6C0086-7720-4FD7-9733-7712B2772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0" y="411097"/>
              <a:ext cx="1085850" cy="108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Shape 119">
              <a:extLst>
                <a:ext uri="{FF2B5EF4-FFF2-40B4-BE49-F238E27FC236}">
                  <a16:creationId xmlns:a16="http://schemas.microsoft.com/office/drawing/2014/main" id="{C18162A1-95AA-45D7-8816-E1C70C6B1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868" y="1477779"/>
              <a:ext cx="11278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Enfermedad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coronaria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8406471-DF66-466F-B49B-E06FDD079789}"/>
              </a:ext>
            </a:extLst>
          </p:cNvPr>
          <p:cNvGrpSpPr/>
          <p:nvPr/>
        </p:nvGrpSpPr>
        <p:grpSpPr>
          <a:xfrm>
            <a:off x="2728184" y="1276415"/>
            <a:ext cx="1591837" cy="1163985"/>
            <a:chOff x="4360545" y="1270964"/>
            <a:chExt cx="1781282" cy="1300786"/>
          </a:xfrm>
        </p:grpSpPr>
        <p:pic>
          <p:nvPicPr>
            <p:cNvPr id="6152" name="Picture 8" descr="Imagen relacionada">
              <a:extLst>
                <a:ext uri="{FF2B5EF4-FFF2-40B4-BE49-F238E27FC236}">
                  <a16:creationId xmlns:a16="http://schemas.microsoft.com/office/drawing/2014/main" id="{E67CA2ED-2ED3-4B48-8A2D-FA06C8EB0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90000">
                          <a14:foregroundMark x1="49667" y1="39808" x2="49333" y2="32308"/>
                          <a14:foregroundMark x1="50000" y1="82500" x2="50000" y2="73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545" y="1270964"/>
              <a:ext cx="1781282" cy="1029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hape 119">
              <a:extLst>
                <a:ext uri="{FF2B5EF4-FFF2-40B4-BE49-F238E27FC236}">
                  <a16:creationId xmlns:a16="http://schemas.microsoft.com/office/drawing/2014/main" id="{926C9FB5-82FD-401D-AF76-FEF2F347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21" y="2263973"/>
              <a:ext cx="8377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Diabetes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24A3F47-6D4D-41DB-9E1E-02E051231001}"/>
              </a:ext>
            </a:extLst>
          </p:cNvPr>
          <p:cNvGrpSpPr/>
          <p:nvPr/>
        </p:nvGrpSpPr>
        <p:grpSpPr>
          <a:xfrm>
            <a:off x="1742371" y="2531666"/>
            <a:ext cx="1798788" cy="1548899"/>
            <a:chOff x="2397803" y="2664818"/>
            <a:chExt cx="2012863" cy="1730938"/>
          </a:xfrm>
        </p:grpSpPr>
        <p:pic>
          <p:nvPicPr>
            <p:cNvPr id="6156" name="Picture 12" descr="Imagen relacionada">
              <a:extLst>
                <a:ext uri="{FF2B5EF4-FFF2-40B4-BE49-F238E27FC236}">
                  <a16:creationId xmlns:a16="http://schemas.microsoft.com/office/drawing/2014/main" id="{5BCC393E-8718-4BD1-80F5-045E9C066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52222" y1="50185" x2="53778" y2="47778"/>
                          <a14:foregroundMark x1="46222" y1="72407" x2="56111" y2="75185"/>
                          <a14:foregroundMark x1="35111" y1="78519" x2="36667" y2="91296"/>
                          <a14:foregroundMark x1="69000" y1="87593" x2="72444" y2="89074"/>
                          <a14:foregroundMark x1="73444" y1="83889" x2="81889" y2="82407"/>
                          <a14:foregroundMark x1="20889" y1="81111" x2="29333" y2="73519"/>
                          <a14:foregroundMark x1="36222" y1="44444" x2="43778" y2="94630"/>
                          <a14:foregroundMark x1="59556" y1="36481" x2="54778" y2="71667"/>
                          <a14:foregroundMark x1="39333" y1="64444" x2="47667" y2="50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803" y="2664818"/>
              <a:ext cx="2012863" cy="120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Shape 119">
              <a:extLst>
                <a:ext uri="{FF2B5EF4-FFF2-40B4-BE49-F238E27FC236}">
                  <a16:creationId xmlns:a16="http://schemas.microsoft.com/office/drawing/2014/main" id="{3BB556E0-F006-4855-939D-F4ECC84BE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454" y="3872536"/>
              <a:ext cx="7495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Perdida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dental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299B494-C3A6-4A20-A56C-A8C4B24F94C8}"/>
              </a:ext>
            </a:extLst>
          </p:cNvPr>
          <p:cNvGrpSpPr/>
          <p:nvPr/>
        </p:nvGrpSpPr>
        <p:grpSpPr>
          <a:xfrm>
            <a:off x="7131743" y="1208497"/>
            <a:ext cx="1036792" cy="1261345"/>
            <a:chOff x="7159248" y="2167096"/>
            <a:chExt cx="1364647" cy="1658332"/>
          </a:xfrm>
        </p:grpSpPr>
        <p:pic>
          <p:nvPicPr>
            <p:cNvPr id="6162" name="Picture 18" descr="Imagen relacionada">
              <a:extLst>
                <a:ext uri="{FF2B5EF4-FFF2-40B4-BE49-F238E27FC236}">
                  <a16:creationId xmlns:a16="http://schemas.microsoft.com/office/drawing/2014/main" id="{F1ABC1CE-DA64-43F5-9417-F4A3284C7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48" y="2167096"/>
              <a:ext cx="1364647" cy="1364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hape 119">
              <a:extLst>
                <a:ext uri="{FF2B5EF4-FFF2-40B4-BE49-F238E27FC236}">
                  <a16:creationId xmlns:a16="http://schemas.microsoft.com/office/drawing/2014/main" id="{0976907F-2406-4DAD-B053-137F5D2E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060" y="3517651"/>
              <a:ext cx="12448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Osteoporosis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FC01D0C-8C84-427F-81BD-BC819E90FF52}"/>
              </a:ext>
            </a:extLst>
          </p:cNvPr>
          <p:cNvGrpSpPr/>
          <p:nvPr/>
        </p:nvGrpSpPr>
        <p:grpSpPr>
          <a:xfrm>
            <a:off x="5349382" y="2657401"/>
            <a:ext cx="1060851" cy="1267798"/>
            <a:chOff x="3844409" y="2052969"/>
            <a:chExt cx="1396313" cy="1666816"/>
          </a:xfrm>
        </p:grpSpPr>
        <p:pic>
          <p:nvPicPr>
            <p:cNvPr id="6158" name="Picture 14" descr="Resultado de imagen para higado medico.png">
              <a:extLst>
                <a:ext uri="{FF2B5EF4-FFF2-40B4-BE49-F238E27FC236}">
                  <a16:creationId xmlns:a16="http://schemas.microsoft.com/office/drawing/2014/main" id="{951E4F91-EBF2-4744-91AD-2C0A55B6C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84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076" y="2052969"/>
              <a:ext cx="1364646" cy="13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hape 119">
              <a:extLst>
                <a:ext uri="{FF2B5EF4-FFF2-40B4-BE49-F238E27FC236}">
                  <a16:creationId xmlns:a16="http://schemas.microsoft.com/office/drawing/2014/main" id="{A31C783F-06FB-4497-9AD6-4A25BD66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409" y="3196565"/>
              <a:ext cx="13266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Enfermedades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hepáticas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F55F62C-C995-4F54-AB30-E5A35A079D5E}"/>
              </a:ext>
            </a:extLst>
          </p:cNvPr>
          <p:cNvGrpSpPr/>
          <p:nvPr/>
        </p:nvGrpSpPr>
        <p:grpSpPr>
          <a:xfrm>
            <a:off x="7144645" y="2630443"/>
            <a:ext cx="1007919" cy="1304560"/>
            <a:chOff x="6329191" y="3115925"/>
            <a:chExt cx="1326643" cy="1715148"/>
          </a:xfrm>
        </p:grpSpPr>
        <p:pic>
          <p:nvPicPr>
            <p:cNvPr id="6164" name="Picture 20" descr="Resultado de imagen para riÃ±ones.png">
              <a:extLst>
                <a:ext uri="{FF2B5EF4-FFF2-40B4-BE49-F238E27FC236}">
                  <a16:creationId xmlns:a16="http://schemas.microsoft.com/office/drawing/2014/main" id="{50433832-F50F-4520-83BC-6FF3C761C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246" y="3115925"/>
              <a:ext cx="1207719" cy="120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Shape 119">
              <a:extLst>
                <a:ext uri="{FF2B5EF4-FFF2-40B4-BE49-F238E27FC236}">
                  <a16:creationId xmlns:a16="http://schemas.microsoft.com/office/drawing/2014/main" id="{980165B0-4908-47F6-B321-9794A92D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191" y="4307853"/>
              <a:ext cx="13266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Enfermedades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renales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D64059E-75BC-4EB7-AEEA-ABC83A4E1F4B}"/>
              </a:ext>
            </a:extLst>
          </p:cNvPr>
          <p:cNvGrpSpPr/>
          <p:nvPr/>
        </p:nvGrpSpPr>
        <p:grpSpPr>
          <a:xfrm>
            <a:off x="4921902" y="1121573"/>
            <a:ext cx="1432293" cy="1364527"/>
            <a:chOff x="5107300" y="574037"/>
            <a:chExt cx="1885213" cy="1793988"/>
          </a:xfrm>
        </p:grpSpPr>
        <p:pic>
          <p:nvPicPr>
            <p:cNvPr id="6160" name="Picture 16" descr="Imagen relacionada">
              <a:extLst>
                <a:ext uri="{FF2B5EF4-FFF2-40B4-BE49-F238E27FC236}">
                  <a16:creationId xmlns:a16="http://schemas.microsoft.com/office/drawing/2014/main" id="{9D703B31-9B54-4BA2-ABBB-548303933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300" y="574037"/>
              <a:ext cx="1885213" cy="147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Shape 119">
              <a:extLst>
                <a:ext uri="{FF2B5EF4-FFF2-40B4-BE49-F238E27FC236}">
                  <a16:creationId xmlns:a16="http://schemas.microsoft.com/office/drawing/2014/main" id="{5B22090E-7D3E-4220-A797-104FEA48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41" y="1844805"/>
              <a:ext cx="1185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Hipertensión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arterial</a:t>
              </a: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6CFCB96-1001-4F4C-9259-9C0771F07669}"/>
              </a:ext>
            </a:extLst>
          </p:cNvPr>
          <p:cNvSpPr/>
          <p:nvPr/>
        </p:nvSpPr>
        <p:spPr bwMode="auto">
          <a:xfrm>
            <a:off x="2188111" y="-1435408"/>
            <a:ext cx="4767779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35" name="Shape 113">
            <a:extLst>
              <a:ext uri="{FF2B5EF4-FFF2-40B4-BE49-F238E27FC236}">
                <a16:creationId xmlns:a16="http://schemas.microsoft.com/office/drawing/2014/main" id="{BD07CE79-787E-484A-B140-988A76D0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013" y="61164"/>
            <a:ext cx="4869974" cy="954107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wrap="square"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2800" b="1" dirty="0">
                <a:solidFill>
                  <a:srgbClr val="FFFFFF"/>
                </a:solidFill>
                <a:sym typeface="Century Gothic" charset="0"/>
              </a:rPr>
              <a:t>Una buena alimentación evita:</a:t>
            </a:r>
            <a:endParaRPr lang="es-CO" altLang="en-US" sz="2800" b="1" dirty="0">
              <a:solidFill>
                <a:srgbClr val="FFFFFF"/>
              </a:solidFill>
              <a:sym typeface="Century Gothic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47614" y="2686981"/>
            <a:ext cx="1211634" cy="1350681"/>
            <a:chOff x="447614" y="2686981"/>
            <a:chExt cx="1211634" cy="1350681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9"/>
            <a:stretch/>
          </p:blipFill>
          <p:spPr>
            <a:xfrm>
              <a:off x="447614" y="2686981"/>
              <a:ext cx="1211634" cy="1136386"/>
            </a:xfrm>
            <a:prstGeom prst="rect">
              <a:avLst/>
            </a:prstGeom>
          </p:spPr>
        </p:pic>
        <p:sp>
          <p:nvSpPr>
            <p:cNvPr id="19" name="Shape 119">
              <a:extLst>
                <a:ext uri="{FF2B5EF4-FFF2-40B4-BE49-F238E27FC236}">
                  <a16:creationId xmlns:a16="http://schemas.microsoft.com/office/drawing/2014/main" id="{65E14059-ED5A-416D-99E2-33FC2B35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55" y="3716307"/>
              <a:ext cx="780841" cy="32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Cáncer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56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 bwMode="auto">
          <a:xfrm>
            <a:off x="2188111" y="-1435408"/>
            <a:ext cx="4767779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82286" y="1256324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" name="Shape 113"/>
          <p:cNvSpPr>
            <a:spLocks noChangeArrowheads="1"/>
          </p:cNvSpPr>
          <p:nvPr/>
        </p:nvSpPr>
        <p:spPr bwMode="auto">
          <a:xfrm>
            <a:off x="189706" y="140293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Producto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cxnSp>
        <p:nvCxnSpPr>
          <p:cNvPr id="37" name="Conector recto 36"/>
          <p:cNvCxnSpPr/>
          <p:nvPr/>
        </p:nvCxnSpPr>
        <p:spPr>
          <a:xfrm>
            <a:off x="9036345" y="1440989"/>
            <a:ext cx="5261" cy="3046250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uadroTexto 19"/>
          <p:cNvSpPr txBox="1"/>
          <p:nvPr/>
        </p:nvSpPr>
        <p:spPr>
          <a:xfrm>
            <a:off x="5907299" y="4679576"/>
            <a:ext cx="513005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000" dirty="0"/>
              <a:t>ESTE PRODUCTO NO ES UN MEDICAMENTO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000" dirty="0"/>
              <a:t>Y NO SUPLE UNA ALIMENTACIÓN EQUILIBRADA.</a:t>
            </a:r>
            <a:endParaRPr kumimoji="0" lang="es-CO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sym typeface="Calibri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707241"/>
            <a:ext cx="4418720" cy="4163042"/>
          </a:xfrm>
          <a:prstGeom prst="rect">
            <a:avLst/>
          </a:prstGeom>
        </p:spPr>
      </p:pic>
      <p:pic>
        <p:nvPicPr>
          <p:cNvPr id="40" name="Imagen 39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AAD27271-FC1F-40B8-AE74-5C46F750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11" y="2170444"/>
            <a:ext cx="1576489" cy="21050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 bwMode="auto">
          <a:xfrm>
            <a:off x="1949721" y="-1279472"/>
            <a:ext cx="5244558" cy="2412738"/>
          </a:xfrm>
          <a:prstGeom prst="rect">
            <a:avLst/>
          </a:prstGeom>
          <a:solidFill>
            <a:srgbClr val="7D7D7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Formas de Participar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sp>
        <p:nvSpPr>
          <p:cNvPr id="17" name="Shape 142"/>
          <p:cNvSpPr>
            <a:spLocks noChangeArrowheads="1"/>
          </p:cNvSpPr>
          <p:nvPr/>
        </p:nvSpPr>
        <p:spPr bwMode="auto">
          <a:xfrm>
            <a:off x="72204" y="2172666"/>
            <a:ext cx="4195608" cy="5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3400" b="1" dirty="0">
                <a:solidFill>
                  <a:srgbClr val="1D3163"/>
                </a:solidFill>
                <a:sym typeface="Helvetica" charset="0"/>
              </a:rPr>
              <a:t>Kit de Inicio Rápido</a:t>
            </a:r>
          </a:p>
        </p:txBody>
      </p:sp>
      <p:sp>
        <p:nvSpPr>
          <p:cNvPr id="20" name="Shape 142"/>
          <p:cNvSpPr>
            <a:spLocks noChangeArrowheads="1"/>
          </p:cNvSpPr>
          <p:nvPr/>
        </p:nvSpPr>
        <p:spPr bwMode="auto">
          <a:xfrm>
            <a:off x="382083" y="3032974"/>
            <a:ext cx="3608026" cy="4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b="1" dirty="0">
                <a:solidFill>
                  <a:schemeClr val="tx2">
                    <a:lumMod val="50000"/>
                  </a:schemeClr>
                </a:solidFill>
                <a:sym typeface="Helvetica" charset="0"/>
              </a:rPr>
              <a:t>4 cajas   $88.00</a:t>
            </a:r>
          </a:p>
        </p:txBody>
      </p:sp>
      <p:sp>
        <p:nvSpPr>
          <p:cNvPr id="21" name="Shape 142"/>
          <p:cNvSpPr>
            <a:spLocks noChangeArrowheads="1"/>
          </p:cNvSpPr>
          <p:nvPr/>
        </p:nvSpPr>
        <p:spPr bwMode="auto">
          <a:xfrm>
            <a:off x="672607" y="1662637"/>
            <a:ext cx="34812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es-CO" altLang="en-US" sz="3600" b="1" dirty="0">
              <a:solidFill>
                <a:srgbClr val="1D3163"/>
              </a:solidFill>
              <a:sym typeface="Helvetica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98490" y="2800883"/>
            <a:ext cx="2949262" cy="0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id="{542EA069-06F5-4750-BAEF-6E041786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95" y="1568303"/>
            <a:ext cx="4555022" cy="241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9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 bwMode="auto">
          <a:xfrm>
            <a:off x="1949721" y="-1279472"/>
            <a:ext cx="5244558" cy="2412738"/>
          </a:xfrm>
          <a:prstGeom prst="rect">
            <a:avLst/>
          </a:prstGeom>
          <a:solidFill>
            <a:srgbClr val="7D7D7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Formas de Participar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D7F93AA-58CF-41DA-8943-8D78EA2C3851}"/>
              </a:ext>
            </a:extLst>
          </p:cNvPr>
          <p:cNvGrpSpPr/>
          <p:nvPr/>
        </p:nvGrpSpPr>
        <p:grpSpPr>
          <a:xfrm>
            <a:off x="-110531" y="1489007"/>
            <a:ext cx="6370067" cy="2425637"/>
            <a:chOff x="-110531" y="1527880"/>
            <a:chExt cx="6370067" cy="2425637"/>
          </a:xfrm>
        </p:grpSpPr>
        <p:sp>
          <p:nvSpPr>
            <p:cNvPr id="24" name="Shape 142"/>
            <p:cNvSpPr>
              <a:spLocks noChangeArrowheads="1"/>
            </p:cNvSpPr>
            <p:nvPr/>
          </p:nvSpPr>
          <p:spPr bwMode="auto">
            <a:xfrm>
              <a:off x="450394" y="2021798"/>
              <a:ext cx="3327635" cy="1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4000" b="1" dirty="0">
                  <a:solidFill>
                    <a:srgbClr val="1D3163"/>
                  </a:solidFill>
                  <a:sym typeface="Helvetica" charset="0"/>
                </a:rPr>
                <a:t>Empresario</a:t>
              </a:r>
            </a:p>
          </p:txBody>
        </p:sp>
        <p:sp>
          <p:nvSpPr>
            <p:cNvPr id="26" name="Shape 142"/>
            <p:cNvSpPr>
              <a:spLocks noChangeArrowheads="1"/>
            </p:cNvSpPr>
            <p:nvPr/>
          </p:nvSpPr>
          <p:spPr bwMode="auto">
            <a:xfrm>
              <a:off x="392644" y="1527880"/>
              <a:ext cx="3327635" cy="1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endParaRPr lang="es-CO" altLang="en-US" b="1" dirty="0">
                <a:solidFill>
                  <a:srgbClr val="1D3163"/>
                </a:solidFill>
                <a:sym typeface="Helvetica" charset="0"/>
              </a:endParaRPr>
            </a:p>
          </p:txBody>
        </p:sp>
        <p:cxnSp>
          <p:nvCxnSpPr>
            <p:cNvPr id="27" name="Conector recto 26"/>
            <p:cNvCxnSpPr>
              <a:cxnSpLocks/>
            </p:cNvCxnSpPr>
            <p:nvPr/>
          </p:nvCxnSpPr>
          <p:spPr>
            <a:xfrm>
              <a:off x="598195" y="2416728"/>
              <a:ext cx="3063475" cy="1514"/>
            </a:xfrm>
            <a:prstGeom prst="line">
              <a:avLst/>
            </a:prstGeom>
            <a:noFill/>
            <a:ln w="25400" cap="flat">
              <a:solidFill>
                <a:srgbClr val="1D3163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Shape 142"/>
            <p:cNvSpPr>
              <a:spLocks noChangeArrowheads="1"/>
            </p:cNvSpPr>
            <p:nvPr/>
          </p:nvSpPr>
          <p:spPr bwMode="auto">
            <a:xfrm>
              <a:off x="76066" y="2694916"/>
              <a:ext cx="3660399" cy="1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2400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ESP1 </a:t>
              </a:r>
              <a:r>
                <a:rPr lang="es-CO" altLang="en-US" sz="2000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   </a:t>
              </a:r>
              <a:r>
                <a:rPr lang="es-CO" altLang="en-US" sz="2800" b="1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 $200.00</a:t>
              </a:r>
            </a:p>
          </p:txBody>
        </p:sp>
        <p:sp>
          <p:nvSpPr>
            <p:cNvPr id="29" name="Shape 142"/>
            <p:cNvSpPr>
              <a:spLocks noChangeArrowheads="1"/>
            </p:cNvSpPr>
            <p:nvPr/>
          </p:nvSpPr>
          <p:spPr bwMode="auto">
            <a:xfrm>
              <a:off x="-110531" y="3213874"/>
              <a:ext cx="3660399" cy="1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2800" b="1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    </a:t>
              </a:r>
              <a:r>
                <a:rPr lang="es-CO" altLang="en-US" sz="2400" dirty="0">
                  <a:solidFill>
                    <a:srgbClr val="A7A7A7">
                      <a:lumMod val="50000"/>
                    </a:srgbClr>
                  </a:solidFill>
                  <a:sym typeface="Helvetica" charset="0"/>
                </a:rPr>
                <a:t>ESP2  </a:t>
              </a:r>
              <a:r>
                <a:rPr lang="es-CO" altLang="en-US" sz="2800" b="1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  $500.00</a:t>
              </a:r>
            </a:p>
          </p:txBody>
        </p:sp>
        <p:sp>
          <p:nvSpPr>
            <p:cNvPr id="30" name="Shape 142"/>
            <p:cNvSpPr>
              <a:spLocks noChangeArrowheads="1"/>
            </p:cNvSpPr>
            <p:nvPr/>
          </p:nvSpPr>
          <p:spPr bwMode="auto">
            <a:xfrm>
              <a:off x="86457" y="3705188"/>
              <a:ext cx="3660399" cy="18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2400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ESP3</a:t>
              </a:r>
              <a:r>
                <a:rPr lang="es-CO" altLang="en-US" sz="2800" b="1" dirty="0">
                  <a:solidFill>
                    <a:schemeClr val="tx2">
                      <a:lumMod val="50000"/>
                    </a:schemeClr>
                  </a:solidFill>
                  <a:sym typeface="Helvetica" charset="0"/>
                </a:rPr>
                <a:t>    $1,000.00</a:t>
              </a:r>
            </a:p>
          </p:txBody>
        </p:sp>
        <p:sp>
          <p:nvSpPr>
            <p:cNvPr id="18" name="Shape 142">
              <a:extLst>
                <a:ext uri="{FF2B5EF4-FFF2-40B4-BE49-F238E27FC236}">
                  <a16:creationId xmlns:a16="http://schemas.microsoft.com/office/drawing/2014/main" id="{0312D114-4103-4AFB-99D2-C49E5C374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464" y="2520471"/>
              <a:ext cx="337507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ES" altLang="en-US" sz="1800" b="1" dirty="0">
                  <a:solidFill>
                    <a:srgbClr val="1D3163"/>
                  </a:solidFill>
                  <a:sym typeface="Helvetica" charset="0"/>
                </a:rPr>
                <a:t>7 productos</a:t>
              </a:r>
              <a:endParaRPr lang="es-CO" altLang="en-US" sz="1800" b="1" dirty="0">
                <a:solidFill>
                  <a:srgbClr val="1D3163"/>
                </a:solidFill>
                <a:sym typeface="Helvetica" charset="0"/>
              </a:endParaRPr>
            </a:p>
          </p:txBody>
        </p:sp>
        <p:sp>
          <p:nvSpPr>
            <p:cNvPr id="23" name="Shape 142">
              <a:extLst>
                <a:ext uri="{FF2B5EF4-FFF2-40B4-BE49-F238E27FC236}">
                  <a16:creationId xmlns:a16="http://schemas.microsoft.com/office/drawing/2014/main" id="{9889371D-7C2D-4160-9675-343BCED02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464" y="3052051"/>
              <a:ext cx="337507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ES" altLang="en-US" sz="1800" b="1" dirty="0">
                  <a:solidFill>
                    <a:srgbClr val="1D3163"/>
                  </a:solidFill>
                  <a:sym typeface="Helvetica" charset="0"/>
                </a:rPr>
                <a:t>18 productos</a:t>
              </a:r>
              <a:endParaRPr lang="es-CO" altLang="en-US" sz="1800" b="1" dirty="0">
                <a:solidFill>
                  <a:srgbClr val="1D3163"/>
                </a:solidFill>
                <a:sym typeface="Helvetica" charset="0"/>
              </a:endParaRPr>
            </a:p>
          </p:txBody>
        </p:sp>
        <p:sp>
          <p:nvSpPr>
            <p:cNvPr id="25" name="Shape 142">
              <a:extLst>
                <a:ext uri="{FF2B5EF4-FFF2-40B4-BE49-F238E27FC236}">
                  <a16:creationId xmlns:a16="http://schemas.microsoft.com/office/drawing/2014/main" id="{28E4F337-E657-4E81-95E5-5E7884BCA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39" y="3543942"/>
              <a:ext cx="337507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ES" altLang="en-US" sz="1800" b="1" dirty="0">
                  <a:solidFill>
                    <a:srgbClr val="1D3163"/>
                  </a:solidFill>
                  <a:sym typeface="Helvetica" charset="0"/>
                </a:rPr>
                <a:t>40 productos</a:t>
              </a:r>
              <a:endParaRPr lang="es-CO" altLang="en-US" sz="1800" b="1" dirty="0">
                <a:solidFill>
                  <a:srgbClr val="1D3163"/>
                </a:solidFill>
                <a:sym typeface="Helvetica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B2485D3-78C3-4D51-8225-FF3617963E6A}"/>
              </a:ext>
            </a:extLst>
          </p:cNvPr>
          <p:cNvGrpSpPr/>
          <p:nvPr/>
        </p:nvGrpSpPr>
        <p:grpSpPr>
          <a:xfrm>
            <a:off x="6634922" y="1489007"/>
            <a:ext cx="1541392" cy="3086921"/>
            <a:chOff x="6634922" y="1489007"/>
            <a:chExt cx="1541392" cy="3086921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C211FEAE-E5BE-4E01-8A16-8A98DAF5D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396" y="1489007"/>
              <a:ext cx="837532" cy="835146"/>
            </a:xfrm>
            <a:prstGeom prst="rect">
              <a:avLst/>
            </a:prstGeom>
          </p:spPr>
        </p:pic>
        <p:sp>
          <p:nvSpPr>
            <p:cNvPr id="32" name="Shape 119">
              <a:extLst>
                <a:ext uri="{FF2B5EF4-FFF2-40B4-BE49-F238E27FC236}">
                  <a16:creationId xmlns:a16="http://schemas.microsoft.com/office/drawing/2014/main" id="{AF451449-3791-4C37-88E6-AB8D5201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476" y="4052708"/>
              <a:ext cx="925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Sistema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educativo</a:t>
              </a:r>
            </a:p>
          </p:txBody>
        </p:sp>
        <p:pic>
          <p:nvPicPr>
            <p:cNvPr id="33" name="Imagen 32" descr="426430-PE93OO-625.png">
              <a:extLst>
                <a:ext uri="{FF2B5EF4-FFF2-40B4-BE49-F238E27FC236}">
                  <a16:creationId xmlns:a16="http://schemas.microsoft.com/office/drawing/2014/main" id="{F10F9CD3-55FD-4726-AF17-689F11220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922" y="2999489"/>
              <a:ext cx="1541392" cy="1088907"/>
            </a:xfrm>
            <a:prstGeom prst="rect">
              <a:avLst/>
            </a:prstGeom>
          </p:spPr>
        </p:pic>
        <p:sp>
          <p:nvSpPr>
            <p:cNvPr id="34" name="Shape 119">
              <a:extLst>
                <a:ext uri="{FF2B5EF4-FFF2-40B4-BE49-F238E27FC236}">
                  <a16:creationId xmlns:a16="http://schemas.microsoft.com/office/drawing/2014/main" id="{7C83A5B3-A92C-41BC-9084-622E98179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8167" y="2324153"/>
              <a:ext cx="12048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Código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internacional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857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auto">
          <a:xfrm>
            <a:off x="1949721" y="-1279472"/>
            <a:ext cx="5244558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4" name="Shape 113"/>
          <p:cNvSpPr>
            <a:spLocks noChangeArrowheads="1"/>
          </p:cNvSpPr>
          <p:nvPr/>
        </p:nvSpPr>
        <p:spPr bwMode="auto">
          <a:xfrm>
            <a:off x="189706" y="81603"/>
            <a:ext cx="8851900" cy="997196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12 </a:t>
            </a:r>
          </a:p>
          <a:p>
            <a:pPr algn="ctr" eaLnBrk="1">
              <a:lnSpc>
                <a:spcPct val="80000"/>
              </a:lnSpc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Formas de Ganar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sp>
        <p:nvSpPr>
          <p:cNvPr id="15" name="Shape 142"/>
          <p:cNvSpPr>
            <a:spLocks noChangeArrowheads="1"/>
          </p:cNvSpPr>
          <p:nvPr/>
        </p:nvSpPr>
        <p:spPr bwMode="auto">
          <a:xfrm>
            <a:off x="213214" y="2824404"/>
            <a:ext cx="34812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5400" b="1" dirty="0">
                <a:solidFill>
                  <a:srgbClr val="535353"/>
                </a:solidFill>
                <a:sym typeface="Helvetica" charset="0"/>
              </a:rPr>
              <a:t>3 etapas</a:t>
            </a:r>
          </a:p>
        </p:txBody>
      </p:sp>
      <p:sp>
        <p:nvSpPr>
          <p:cNvPr id="17" name="Shape 142"/>
          <p:cNvSpPr>
            <a:spLocks noChangeArrowheads="1"/>
          </p:cNvSpPr>
          <p:nvPr/>
        </p:nvSpPr>
        <p:spPr bwMode="auto">
          <a:xfrm>
            <a:off x="388867" y="2257026"/>
            <a:ext cx="34812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6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3600" b="1" dirty="0">
                <a:solidFill>
                  <a:srgbClr val="1D3163"/>
                </a:solidFill>
                <a:sym typeface="Helvetica" charset="0"/>
              </a:rPr>
              <a:t>Dividida en</a:t>
            </a:r>
          </a:p>
        </p:txBody>
      </p:sp>
      <p:sp>
        <p:nvSpPr>
          <p:cNvPr id="18" name="Shape 142"/>
          <p:cNvSpPr>
            <a:spLocks noChangeArrowheads="1"/>
          </p:cNvSpPr>
          <p:nvPr/>
        </p:nvSpPr>
        <p:spPr bwMode="auto">
          <a:xfrm>
            <a:off x="3839198" y="1892290"/>
            <a:ext cx="463349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600" b="1" dirty="0">
                <a:solidFill>
                  <a:srgbClr val="535353"/>
                </a:solidFill>
                <a:sym typeface="Helvetica" charset="0"/>
              </a:rPr>
              <a:t>1. Ingresos Inmediatos</a:t>
            </a:r>
          </a:p>
        </p:txBody>
      </p:sp>
      <p:sp>
        <p:nvSpPr>
          <p:cNvPr id="19" name="Shape 142"/>
          <p:cNvSpPr>
            <a:spLocks noChangeArrowheads="1"/>
          </p:cNvSpPr>
          <p:nvPr/>
        </p:nvSpPr>
        <p:spPr bwMode="auto">
          <a:xfrm>
            <a:off x="3839198" y="2581244"/>
            <a:ext cx="463349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600" b="1" dirty="0">
                <a:solidFill>
                  <a:srgbClr val="1D3163"/>
                </a:solidFill>
                <a:sym typeface="Helvetica" charset="0"/>
              </a:rPr>
              <a:t>2. Ingresos a Mediano Plazo</a:t>
            </a:r>
          </a:p>
        </p:txBody>
      </p:sp>
      <p:sp>
        <p:nvSpPr>
          <p:cNvPr id="20" name="Shape 142"/>
          <p:cNvSpPr>
            <a:spLocks noChangeArrowheads="1"/>
          </p:cNvSpPr>
          <p:nvPr/>
        </p:nvSpPr>
        <p:spPr bwMode="auto">
          <a:xfrm>
            <a:off x="3839198" y="3297215"/>
            <a:ext cx="463349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600" b="1" dirty="0">
                <a:solidFill>
                  <a:srgbClr val="535353"/>
                </a:solidFill>
                <a:sym typeface="Helvetica" charset="0"/>
              </a:rPr>
              <a:t>3. Ingresos a Largo Plazo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3810364" y="2418084"/>
            <a:ext cx="4864105" cy="0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22"/>
          <p:cNvCxnSpPr/>
          <p:nvPr/>
        </p:nvCxnSpPr>
        <p:spPr>
          <a:xfrm>
            <a:off x="3810364" y="3134054"/>
            <a:ext cx="4864105" cy="0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394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ángulo 132"/>
          <p:cNvSpPr/>
          <p:nvPr/>
        </p:nvSpPr>
        <p:spPr bwMode="auto">
          <a:xfrm>
            <a:off x="1345460" y="2693734"/>
            <a:ext cx="5244557" cy="269229"/>
          </a:xfrm>
          <a:prstGeom prst="rect">
            <a:avLst/>
          </a:prstGeom>
          <a:gradFill flip="none" rotWithShape="1">
            <a:gsLst>
              <a:gs pos="0">
                <a:srgbClr val="67A443"/>
              </a:gs>
              <a:gs pos="100000">
                <a:srgbClr val="487C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4" name="Rectángulo 133"/>
          <p:cNvSpPr/>
          <p:nvPr/>
        </p:nvSpPr>
        <p:spPr bwMode="auto">
          <a:xfrm>
            <a:off x="1345460" y="3020541"/>
            <a:ext cx="5244558" cy="268518"/>
          </a:xfrm>
          <a:prstGeom prst="rect">
            <a:avLst/>
          </a:prstGeom>
          <a:gradFill flip="none" rotWithShape="1">
            <a:gsLst>
              <a:gs pos="0">
                <a:srgbClr val="553A7D"/>
              </a:gs>
              <a:gs pos="100000">
                <a:srgbClr val="4A336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5" name="Rectángulo 134"/>
          <p:cNvSpPr/>
          <p:nvPr/>
        </p:nvSpPr>
        <p:spPr bwMode="auto">
          <a:xfrm>
            <a:off x="1345460" y="3345300"/>
            <a:ext cx="5244558" cy="279319"/>
          </a:xfrm>
          <a:prstGeom prst="rect">
            <a:avLst/>
          </a:prstGeom>
          <a:gradFill flip="none" rotWithShape="1">
            <a:gsLst>
              <a:gs pos="0">
                <a:srgbClr val="167782"/>
              </a:gs>
              <a:gs pos="100000">
                <a:srgbClr val="094E54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6" name="Rectángulo 135"/>
          <p:cNvSpPr/>
          <p:nvPr/>
        </p:nvSpPr>
        <p:spPr bwMode="auto">
          <a:xfrm>
            <a:off x="1332122" y="3682154"/>
            <a:ext cx="5257896" cy="29947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grpSp>
        <p:nvGrpSpPr>
          <p:cNvPr id="16386" name="Grupo 7"/>
          <p:cNvGrpSpPr>
            <a:grpSpLocks/>
          </p:cNvGrpSpPr>
          <p:nvPr/>
        </p:nvGrpSpPr>
        <p:grpSpPr bwMode="auto">
          <a:xfrm>
            <a:off x="631849" y="76399"/>
            <a:ext cx="6532485" cy="2310704"/>
            <a:chOff x="126200" y="-2756"/>
            <a:chExt cx="8694272" cy="338283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0" y="127543"/>
              <a:ext cx="941337" cy="81591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5" y="943454"/>
              <a:ext cx="341294" cy="24366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3" name="Grupo 6"/>
            <p:cNvGrpSpPr>
              <a:grpSpLocks/>
            </p:cNvGrpSpPr>
            <p:nvPr/>
          </p:nvGrpSpPr>
          <p:grpSpPr bwMode="auto">
            <a:xfrm>
              <a:off x="1115159" y="-2756"/>
              <a:ext cx="7705313" cy="985895"/>
              <a:chOff x="1115159" y="-2756"/>
              <a:chExt cx="7705313" cy="985895"/>
            </a:xfrm>
          </p:grpSpPr>
          <p:sp>
            <p:nvSpPr>
              <p:cNvPr id="2" name="Flecha derecha 1"/>
              <p:cNvSpPr>
                <a:spLocks noChangeArrowheads="1"/>
              </p:cNvSpPr>
              <p:nvPr/>
            </p:nvSpPr>
            <p:spPr bwMode="auto">
              <a:xfrm>
                <a:off x="1115159" y="340251"/>
                <a:ext cx="7705313" cy="304776"/>
              </a:xfrm>
              <a:prstGeom prst="rightArrow">
                <a:avLst>
                  <a:gd name="adj1" fmla="val 50000"/>
                  <a:gd name="adj2" fmla="val 49979"/>
                </a:avLst>
              </a:prstGeom>
              <a:gradFill rotWithShape="1">
                <a:gsLst>
                  <a:gs pos="0">
                    <a:srgbClr val="C6D9F1"/>
                  </a:gs>
                  <a:gs pos="100000">
                    <a:srgbClr val="0070C0"/>
                  </a:gs>
                  <a:gs pos="100000">
                    <a:srgbClr val="DEE6F7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CuadroTexto 2"/>
              <p:cNvSpPr txBox="1">
                <a:spLocks noChangeArrowheads="1"/>
              </p:cNvSpPr>
              <p:nvPr/>
            </p:nvSpPr>
            <p:spPr bwMode="auto">
              <a:xfrm>
                <a:off x="6014993" y="-2756"/>
                <a:ext cx="2729434" cy="45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CO" altLang="es-CO" sz="1400" dirty="0">
                    <a:solidFill>
                      <a:srgbClr val="0070C0"/>
                    </a:solidFill>
                    <a:latin typeface="Calibri Light" charset="0"/>
                  </a:rPr>
                  <a:t>Horizontalidad ilimitada</a:t>
                </a:r>
                <a:endParaRPr lang="es-ES" altLang="es-CO" sz="1400" dirty="0">
                  <a:solidFill>
                    <a:srgbClr val="0070C0"/>
                  </a:solidFill>
                  <a:latin typeface="Calibri Light" charset="0"/>
                </a:endParaRPr>
              </a:p>
            </p:txBody>
          </p:sp>
          <p:sp>
            <p:nvSpPr>
              <p:cNvPr id="5" name="Flecha abajo 4"/>
              <p:cNvSpPr>
                <a:spLocks noChangeArrowheads="1"/>
              </p:cNvSpPr>
              <p:nvPr/>
            </p:nvSpPr>
            <p:spPr bwMode="auto">
              <a:xfrm>
                <a:off x="2481924" y="575183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Flecha abajo 44"/>
              <p:cNvSpPr>
                <a:spLocks noChangeArrowheads="1"/>
              </p:cNvSpPr>
              <p:nvPr/>
            </p:nvSpPr>
            <p:spPr bwMode="auto">
              <a:xfrm>
                <a:off x="6426650" y="572008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6390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82" y="156140"/>
            <a:ext cx="714379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lipse 58"/>
          <p:cNvSpPr/>
          <p:nvPr/>
        </p:nvSpPr>
        <p:spPr>
          <a:xfrm>
            <a:off x="5084810" y="784661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151832" y="765998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1717850" y="133186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027085" y="133186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1438453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278868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070302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2729738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3378297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1659870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930594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2303241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2602464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983466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3237480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3643547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4605186" y="133186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5914421" y="133186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4325789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4166204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4957638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5617074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7" name="Elipse 96"/>
          <p:cNvSpPr/>
          <p:nvPr/>
        </p:nvSpPr>
        <p:spPr>
          <a:xfrm>
            <a:off x="6265633" y="162452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4547206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4817930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5190577" y="190509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5489800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3" name="Elipse 102"/>
          <p:cNvSpPr/>
          <p:nvPr/>
        </p:nvSpPr>
        <p:spPr>
          <a:xfrm>
            <a:off x="5870802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6124816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5" name="Elipse 104"/>
          <p:cNvSpPr/>
          <p:nvPr/>
        </p:nvSpPr>
        <p:spPr>
          <a:xfrm>
            <a:off x="6530883" y="191344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218348" y="2131320"/>
            <a:ext cx="5631228" cy="154693"/>
            <a:chOff x="781926" y="2192280"/>
            <a:chExt cx="5631228" cy="154693"/>
          </a:xfrm>
        </p:grpSpPr>
        <p:sp>
          <p:nvSpPr>
            <p:cNvPr id="69" name="Elipse 68"/>
            <p:cNvSpPr/>
            <p:nvPr/>
          </p:nvSpPr>
          <p:spPr>
            <a:xfrm>
              <a:off x="781926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6" name="Elipse 75"/>
            <p:cNvSpPr/>
            <p:nvPr/>
          </p:nvSpPr>
          <p:spPr>
            <a:xfrm>
              <a:off x="9591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7" name="Elipse 76"/>
            <p:cNvSpPr/>
            <p:nvPr/>
          </p:nvSpPr>
          <p:spPr>
            <a:xfrm>
              <a:off x="11363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8" name="Elipse 77"/>
            <p:cNvSpPr/>
            <p:nvPr/>
          </p:nvSpPr>
          <p:spPr>
            <a:xfrm>
              <a:off x="1308632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9" name="Elipse 78"/>
            <p:cNvSpPr/>
            <p:nvPr/>
          </p:nvSpPr>
          <p:spPr>
            <a:xfrm>
              <a:off x="1485840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0" name="Elipse 79"/>
            <p:cNvSpPr/>
            <p:nvPr/>
          </p:nvSpPr>
          <p:spPr>
            <a:xfrm>
              <a:off x="1648279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1" name="Elipse 80"/>
            <p:cNvSpPr/>
            <p:nvPr/>
          </p:nvSpPr>
          <p:spPr>
            <a:xfrm>
              <a:off x="1815641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2" name="Elipse 81"/>
            <p:cNvSpPr/>
            <p:nvPr/>
          </p:nvSpPr>
          <p:spPr>
            <a:xfrm>
              <a:off x="199284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3" name="Elipse 82"/>
            <p:cNvSpPr/>
            <p:nvPr/>
          </p:nvSpPr>
          <p:spPr>
            <a:xfrm>
              <a:off x="2165126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4" name="Elipse 83"/>
            <p:cNvSpPr/>
            <p:nvPr/>
          </p:nvSpPr>
          <p:spPr>
            <a:xfrm>
              <a:off x="23423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5" name="Elipse 84"/>
            <p:cNvSpPr/>
            <p:nvPr/>
          </p:nvSpPr>
          <p:spPr>
            <a:xfrm>
              <a:off x="25195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>
              <a:off x="2691832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>
              <a:off x="2869040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8" name="Elipse 87"/>
            <p:cNvSpPr/>
            <p:nvPr/>
          </p:nvSpPr>
          <p:spPr>
            <a:xfrm>
              <a:off x="3031479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9" name="Elipse 88"/>
            <p:cNvSpPr/>
            <p:nvPr/>
          </p:nvSpPr>
          <p:spPr>
            <a:xfrm>
              <a:off x="3198841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0" name="Elipse 89"/>
            <p:cNvSpPr/>
            <p:nvPr/>
          </p:nvSpPr>
          <p:spPr>
            <a:xfrm>
              <a:off x="337604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9" name="Elipse 98"/>
            <p:cNvSpPr/>
            <p:nvPr/>
          </p:nvSpPr>
          <p:spPr>
            <a:xfrm>
              <a:off x="3669262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>
              <a:off x="3846477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7" name="Elipse 106"/>
            <p:cNvSpPr/>
            <p:nvPr/>
          </p:nvSpPr>
          <p:spPr>
            <a:xfrm>
              <a:off x="4023684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8" name="Elipse 107"/>
            <p:cNvSpPr/>
            <p:nvPr/>
          </p:nvSpPr>
          <p:spPr>
            <a:xfrm>
              <a:off x="4195968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9" name="Elipse 108"/>
            <p:cNvSpPr/>
            <p:nvPr/>
          </p:nvSpPr>
          <p:spPr>
            <a:xfrm>
              <a:off x="4373176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>
              <a:off x="4535615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1" name="Elipse 110"/>
            <p:cNvSpPr/>
            <p:nvPr/>
          </p:nvSpPr>
          <p:spPr>
            <a:xfrm>
              <a:off x="4702977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2" name="Elipse 111"/>
            <p:cNvSpPr/>
            <p:nvPr/>
          </p:nvSpPr>
          <p:spPr>
            <a:xfrm>
              <a:off x="4880184" y="2192280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3" name="Elipse 112"/>
            <p:cNvSpPr/>
            <p:nvPr/>
          </p:nvSpPr>
          <p:spPr>
            <a:xfrm>
              <a:off x="5052462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4" name="Elipse 113"/>
            <p:cNvSpPr/>
            <p:nvPr/>
          </p:nvSpPr>
          <p:spPr>
            <a:xfrm>
              <a:off x="5229677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5" name="Elipse 114"/>
            <p:cNvSpPr/>
            <p:nvPr/>
          </p:nvSpPr>
          <p:spPr>
            <a:xfrm>
              <a:off x="5406884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6" name="Elipse 115"/>
            <p:cNvSpPr/>
            <p:nvPr/>
          </p:nvSpPr>
          <p:spPr>
            <a:xfrm>
              <a:off x="5579168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7" name="Elipse 116"/>
            <p:cNvSpPr/>
            <p:nvPr/>
          </p:nvSpPr>
          <p:spPr>
            <a:xfrm>
              <a:off x="5756376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8" name="Elipse 117"/>
            <p:cNvSpPr/>
            <p:nvPr/>
          </p:nvSpPr>
          <p:spPr>
            <a:xfrm>
              <a:off x="5918815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>
              <a:off x="6086177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0" name="Elipse 119"/>
            <p:cNvSpPr/>
            <p:nvPr/>
          </p:nvSpPr>
          <p:spPr>
            <a:xfrm>
              <a:off x="6263384" y="2197203"/>
              <a:ext cx="149770" cy="149770"/>
            </a:xfrm>
            <a:prstGeom prst="ellipse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24" name="Rectángulo 123"/>
          <p:cNvSpPr/>
          <p:nvPr/>
        </p:nvSpPr>
        <p:spPr bwMode="auto">
          <a:xfrm>
            <a:off x="1345460" y="2362071"/>
            <a:ext cx="5244557" cy="255871"/>
          </a:xfrm>
          <a:prstGeom prst="rect">
            <a:avLst/>
          </a:prstGeom>
          <a:gradFill flip="none" rotWithShape="1">
            <a:gsLst>
              <a:gs pos="0">
                <a:srgbClr val="FEB146"/>
              </a:gs>
              <a:gs pos="100000">
                <a:srgbClr val="F97A43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26" name="Shape 142"/>
          <p:cNvSpPr>
            <a:spLocks noChangeArrowheads="1"/>
          </p:cNvSpPr>
          <p:nvPr/>
        </p:nvSpPr>
        <p:spPr bwMode="auto">
          <a:xfrm>
            <a:off x="1377493" y="2301912"/>
            <a:ext cx="217921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Primera generación</a:t>
            </a:r>
          </a:p>
        </p:txBody>
      </p:sp>
      <p:sp>
        <p:nvSpPr>
          <p:cNvPr id="127" name="Shape 142"/>
          <p:cNvSpPr>
            <a:spLocks noChangeArrowheads="1"/>
          </p:cNvSpPr>
          <p:nvPr/>
        </p:nvSpPr>
        <p:spPr bwMode="auto">
          <a:xfrm>
            <a:off x="3589022" y="2326102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$150  x  2  =</a:t>
            </a:r>
          </a:p>
        </p:txBody>
      </p:sp>
      <p:sp>
        <p:nvSpPr>
          <p:cNvPr id="128" name="Shape 142"/>
          <p:cNvSpPr>
            <a:spLocks noChangeArrowheads="1"/>
          </p:cNvSpPr>
          <p:nvPr/>
        </p:nvSpPr>
        <p:spPr bwMode="auto">
          <a:xfrm>
            <a:off x="4486939" y="2314007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$300.00</a:t>
            </a:r>
          </a:p>
        </p:txBody>
      </p:sp>
      <p:sp>
        <p:nvSpPr>
          <p:cNvPr id="137" name="Shape 142"/>
          <p:cNvSpPr>
            <a:spLocks noChangeArrowheads="1"/>
          </p:cNvSpPr>
          <p:nvPr/>
        </p:nvSpPr>
        <p:spPr bwMode="auto">
          <a:xfrm>
            <a:off x="1592804" y="2648924"/>
            <a:ext cx="174197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Segunda generación</a:t>
            </a:r>
          </a:p>
        </p:txBody>
      </p:sp>
      <p:sp>
        <p:nvSpPr>
          <p:cNvPr id="138" name="Shape 142"/>
          <p:cNvSpPr>
            <a:spLocks noChangeArrowheads="1"/>
          </p:cNvSpPr>
          <p:nvPr/>
        </p:nvSpPr>
        <p:spPr bwMode="auto">
          <a:xfrm>
            <a:off x="3589021" y="2673114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$ 20   x  4  =</a:t>
            </a:r>
          </a:p>
        </p:txBody>
      </p:sp>
      <p:sp>
        <p:nvSpPr>
          <p:cNvPr id="139" name="Shape 142"/>
          <p:cNvSpPr>
            <a:spLocks noChangeArrowheads="1"/>
          </p:cNvSpPr>
          <p:nvPr/>
        </p:nvSpPr>
        <p:spPr bwMode="auto">
          <a:xfrm>
            <a:off x="4414614" y="2659333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$80.00</a:t>
            </a:r>
          </a:p>
        </p:txBody>
      </p:sp>
      <p:sp>
        <p:nvSpPr>
          <p:cNvPr id="140" name="Shape 142"/>
          <p:cNvSpPr>
            <a:spLocks noChangeArrowheads="1"/>
          </p:cNvSpPr>
          <p:nvPr/>
        </p:nvSpPr>
        <p:spPr bwMode="auto">
          <a:xfrm>
            <a:off x="1656890" y="2985778"/>
            <a:ext cx="151913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Tercera generación</a:t>
            </a:r>
          </a:p>
        </p:txBody>
      </p:sp>
      <p:sp>
        <p:nvSpPr>
          <p:cNvPr id="141" name="Shape 142"/>
          <p:cNvSpPr>
            <a:spLocks noChangeArrowheads="1"/>
          </p:cNvSpPr>
          <p:nvPr/>
        </p:nvSpPr>
        <p:spPr bwMode="auto">
          <a:xfrm>
            <a:off x="3581274" y="3009968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$ 20   x  8  =</a:t>
            </a:r>
          </a:p>
        </p:txBody>
      </p:sp>
      <p:sp>
        <p:nvSpPr>
          <p:cNvPr id="142" name="Shape 142"/>
          <p:cNvSpPr>
            <a:spLocks noChangeArrowheads="1"/>
          </p:cNvSpPr>
          <p:nvPr/>
        </p:nvSpPr>
        <p:spPr bwMode="auto">
          <a:xfrm>
            <a:off x="4486939" y="2997873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$160.00</a:t>
            </a:r>
          </a:p>
        </p:txBody>
      </p:sp>
      <p:sp>
        <p:nvSpPr>
          <p:cNvPr id="143" name="Shape 142"/>
          <p:cNvSpPr>
            <a:spLocks noChangeArrowheads="1"/>
          </p:cNvSpPr>
          <p:nvPr/>
        </p:nvSpPr>
        <p:spPr bwMode="auto">
          <a:xfrm>
            <a:off x="1803692" y="3307390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Cuarta generación</a:t>
            </a:r>
          </a:p>
        </p:txBody>
      </p:sp>
      <p:sp>
        <p:nvSpPr>
          <p:cNvPr id="144" name="Shape 142"/>
          <p:cNvSpPr>
            <a:spLocks noChangeArrowheads="1"/>
          </p:cNvSpPr>
          <p:nvPr/>
        </p:nvSpPr>
        <p:spPr bwMode="auto">
          <a:xfrm>
            <a:off x="3534731" y="3334468"/>
            <a:ext cx="144230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$ 20   x 16 =</a:t>
            </a:r>
          </a:p>
        </p:txBody>
      </p:sp>
      <p:sp>
        <p:nvSpPr>
          <p:cNvPr id="145" name="Shape 142"/>
          <p:cNvSpPr>
            <a:spLocks noChangeArrowheads="1"/>
          </p:cNvSpPr>
          <p:nvPr/>
        </p:nvSpPr>
        <p:spPr bwMode="auto">
          <a:xfrm>
            <a:off x="4486939" y="3307390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$320.00</a:t>
            </a:r>
          </a:p>
        </p:txBody>
      </p:sp>
      <p:sp>
        <p:nvSpPr>
          <p:cNvPr id="146" name="Shape 142"/>
          <p:cNvSpPr>
            <a:spLocks noChangeArrowheads="1"/>
          </p:cNvSpPr>
          <p:nvPr/>
        </p:nvSpPr>
        <p:spPr bwMode="auto">
          <a:xfrm>
            <a:off x="1782516" y="3640383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Quinta generación</a:t>
            </a:r>
          </a:p>
        </p:txBody>
      </p:sp>
      <p:sp>
        <p:nvSpPr>
          <p:cNvPr id="147" name="Shape 142"/>
          <p:cNvSpPr>
            <a:spLocks noChangeArrowheads="1"/>
          </p:cNvSpPr>
          <p:nvPr/>
        </p:nvSpPr>
        <p:spPr bwMode="auto">
          <a:xfrm>
            <a:off x="3589023" y="3659483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$ 40   x 32 =</a:t>
            </a:r>
          </a:p>
        </p:txBody>
      </p:sp>
      <p:sp>
        <p:nvSpPr>
          <p:cNvPr id="148" name="Shape 142"/>
          <p:cNvSpPr>
            <a:spLocks noChangeArrowheads="1"/>
          </p:cNvSpPr>
          <p:nvPr/>
        </p:nvSpPr>
        <p:spPr bwMode="auto">
          <a:xfrm>
            <a:off x="4560252" y="3645091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$1,280.00</a:t>
            </a:r>
          </a:p>
        </p:txBody>
      </p:sp>
      <p:sp>
        <p:nvSpPr>
          <p:cNvPr id="159" name="Shape 142"/>
          <p:cNvSpPr>
            <a:spLocks noChangeArrowheads="1"/>
          </p:cNvSpPr>
          <p:nvPr/>
        </p:nvSpPr>
        <p:spPr bwMode="auto">
          <a:xfrm>
            <a:off x="6990149" y="695389"/>
            <a:ext cx="190514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Gen 5 </a:t>
            </a:r>
          </a:p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(Pago Semanal)</a:t>
            </a:r>
            <a:endParaRPr lang="es-CO" altLang="en-US" sz="1800" b="1" dirty="0">
              <a:solidFill>
                <a:srgbClr val="1B325F"/>
              </a:solidFill>
              <a:sym typeface="Helvetica" charset="0"/>
            </a:endParaRPr>
          </a:p>
        </p:txBody>
      </p:sp>
      <p:sp>
        <p:nvSpPr>
          <p:cNvPr id="122" name="Rectángulo 121"/>
          <p:cNvSpPr/>
          <p:nvPr/>
        </p:nvSpPr>
        <p:spPr bwMode="auto">
          <a:xfrm>
            <a:off x="1332122" y="4047914"/>
            <a:ext cx="5257896" cy="299479"/>
          </a:xfrm>
          <a:prstGeom prst="rect">
            <a:avLst/>
          </a:pr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23" name="Shape 142"/>
          <p:cNvSpPr>
            <a:spLocks noChangeArrowheads="1"/>
          </p:cNvSpPr>
          <p:nvPr/>
        </p:nvSpPr>
        <p:spPr bwMode="auto">
          <a:xfrm>
            <a:off x="1782516" y="4006143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b="1" dirty="0">
                <a:solidFill>
                  <a:schemeClr val="bg1"/>
                </a:solidFill>
                <a:sym typeface="Helvetica" charset="0"/>
              </a:rPr>
              <a:t>Total Ganancias </a:t>
            </a:r>
          </a:p>
        </p:txBody>
      </p:sp>
      <p:sp>
        <p:nvSpPr>
          <p:cNvPr id="129" name="Shape 142"/>
          <p:cNvSpPr>
            <a:spLocks noChangeArrowheads="1"/>
          </p:cNvSpPr>
          <p:nvPr/>
        </p:nvSpPr>
        <p:spPr bwMode="auto">
          <a:xfrm>
            <a:off x="4566978" y="4016087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</a:t>
            </a:r>
            <a:r>
              <a:rPr lang="es-SV" altLang="en-US" sz="1600" b="1" dirty="0">
                <a:solidFill>
                  <a:schemeClr val="bg1"/>
                </a:solidFill>
                <a:sym typeface="Helvetica" charset="0"/>
              </a:rPr>
              <a:t>2,140.00</a:t>
            </a:r>
            <a:endParaRPr lang="es-CO" altLang="en-US" sz="1600" b="1" dirty="0">
              <a:solidFill>
                <a:schemeClr val="bg1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4" grpId="0" animBg="1"/>
      <p:bldP spid="126" grpId="0"/>
      <p:bldP spid="127" grpId="0"/>
      <p:bldP spid="128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9" grpId="0"/>
      <p:bldP spid="122" grpId="0" animBg="1"/>
      <p:bldP spid="123" grpId="0"/>
      <p:bldP spid="1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ángulo 132"/>
          <p:cNvSpPr/>
          <p:nvPr/>
        </p:nvSpPr>
        <p:spPr bwMode="auto">
          <a:xfrm>
            <a:off x="1320432" y="2676067"/>
            <a:ext cx="5372110" cy="254486"/>
          </a:xfrm>
          <a:prstGeom prst="rect">
            <a:avLst/>
          </a:prstGeom>
          <a:gradFill flip="none" rotWithShape="1">
            <a:gsLst>
              <a:gs pos="0">
                <a:srgbClr val="67A443"/>
              </a:gs>
              <a:gs pos="100000">
                <a:srgbClr val="487C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4" name="Rectángulo 133"/>
          <p:cNvSpPr/>
          <p:nvPr/>
        </p:nvSpPr>
        <p:spPr bwMode="auto">
          <a:xfrm>
            <a:off x="1320432" y="2990060"/>
            <a:ext cx="5372110" cy="291271"/>
          </a:xfrm>
          <a:prstGeom prst="rect">
            <a:avLst/>
          </a:prstGeom>
          <a:gradFill flip="none" rotWithShape="1">
            <a:gsLst>
              <a:gs pos="0">
                <a:srgbClr val="553A7D"/>
              </a:gs>
              <a:gs pos="100000">
                <a:srgbClr val="4A336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5" name="Rectángulo 134"/>
          <p:cNvSpPr/>
          <p:nvPr/>
        </p:nvSpPr>
        <p:spPr bwMode="auto">
          <a:xfrm>
            <a:off x="1320432" y="3345301"/>
            <a:ext cx="5372110" cy="290054"/>
          </a:xfrm>
          <a:prstGeom prst="rect">
            <a:avLst/>
          </a:prstGeom>
          <a:gradFill flip="none" rotWithShape="1">
            <a:gsLst>
              <a:gs pos="0">
                <a:srgbClr val="167782"/>
              </a:gs>
              <a:gs pos="100000">
                <a:srgbClr val="094E54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6" name="Rectángulo 135"/>
          <p:cNvSpPr/>
          <p:nvPr/>
        </p:nvSpPr>
        <p:spPr bwMode="auto">
          <a:xfrm>
            <a:off x="1320432" y="3689775"/>
            <a:ext cx="5372110" cy="30825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grpSp>
        <p:nvGrpSpPr>
          <p:cNvPr id="16386" name="Grupo 7"/>
          <p:cNvGrpSpPr>
            <a:grpSpLocks/>
          </p:cNvGrpSpPr>
          <p:nvPr/>
        </p:nvGrpSpPr>
        <p:grpSpPr bwMode="auto">
          <a:xfrm>
            <a:off x="673413" y="76399"/>
            <a:ext cx="6532485" cy="2310704"/>
            <a:chOff x="126200" y="-2756"/>
            <a:chExt cx="8694272" cy="338283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0" y="127543"/>
              <a:ext cx="941337" cy="81591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5" y="943454"/>
              <a:ext cx="341294" cy="24366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3" name="Grupo 6"/>
            <p:cNvGrpSpPr>
              <a:grpSpLocks/>
            </p:cNvGrpSpPr>
            <p:nvPr/>
          </p:nvGrpSpPr>
          <p:grpSpPr bwMode="auto">
            <a:xfrm>
              <a:off x="1115159" y="-2756"/>
              <a:ext cx="7705313" cy="985895"/>
              <a:chOff x="1115159" y="-2756"/>
              <a:chExt cx="7705313" cy="985895"/>
            </a:xfrm>
          </p:grpSpPr>
          <p:sp>
            <p:nvSpPr>
              <p:cNvPr id="2" name="Flecha derecha 1"/>
              <p:cNvSpPr>
                <a:spLocks noChangeArrowheads="1"/>
              </p:cNvSpPr>
              <p:nvPr/>
            </p:nvSpPr>
            <p:spPr bwMode="auto">
              <a:xfrm>
                <a:off x="1115159" y="340251"/>
                <a:ext cx="7705313" cy="304776"/>
              </a:xfrm>
              <a:prstGeom prst="rightArrow">
                <a:avLst>
                  <a:gd name="adj1" fmla="val 50000"/>
                  <a:gd name="adj2" fmla="val 49979"/>
                </a:avLst>
              </a:prstGeom>
              <a:gradFill rotWithShape="1">
                <a:gsLst>
                  <a:gs pos="0">
                    <a:srgbClr val="C6D9F1"/>
                  </a:gs>
                  <a:gs pos="100000">
                    <a:srgbClr val="0070C0"/>
                  </a:gs>
                  <a:gs pos="100000">
                    <a:srgbClr val="DEE6F7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CuadroTexto 2"/>
              <p:cNvSpPr txBox="1">
                <a:spLocks noChangeArrowheads="1"/>
              </p:cNvSpPr>
              <p:nvPr/>
            </p:nvSpPr>
            <p:spPr bwMode="auto">
              <a:xfrm>
                <a:off x="6014993" y="-2756"/>
                <a:ext cx="2729434" cy="45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CO" altLang="es-CO" sz="1400" dirty="0">
                    <a:solidFill>
                      <a:srgbClr val="0070C0"/>
                    </a:solidFill>
                    <a:latin typeface="Calibri Light" charset="0"/>
                  </a:rPr>
                  <a:t>Horizontalidad ilimitada</a:t>
                </a:r>
                <a:endParaRPr lang="es-ES" altLang="es-CO" sz="1400" dirty="0">
                  <a:solidFill>
                    <a:srgbClr val="0070C0"/>
                  </a:solidFill>
                  <a:latin typeface="Calibri Light" charset="0"/>
                </a:endParaRPr>
              </a:p>
            </p:txBody>
          </p:sp>
          <p:sp>
            <p:nvSpPr>
              <p:cNvPr id="5" name="Flecha abajo 4"/>
              <p:cNvSpPr>
                <a:spLocks noChangeArrowheads="1"/>
              </p:cNvSpPr>
              <p:nvPr/>
            </p:nvSpPr>
            <p:spPr bwMode="auto">
              <a:xfrm>
                <a:off x="2481924" y="575183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Flecha abajo 44"/>
              <p:cNvSpPr>
                <a:spLocks noChangeArrowheads="1"/>
              </p:cNvSpPr>
              <p:nvPr/>
            </p:nvSpPr>
            <p:spPr bwMode="auto">
              <a:xfrm>
                <a:off x="6426650" y="572008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6390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46" y="156140"/>
            <a:ext cx="714379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lipse 58"/>
          <p:cNvSpPr/>
          <p:nvPr/>
        </p:nvSpPr>
        <p:spPr>
          <a:xfrm>
            <a:off x="5126374" y="792281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193396" y="773618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1759414" y="133948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068649" y="133948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1480017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320432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111866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2771302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3419861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1701434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1259912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972158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2344805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2644028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3025030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3279044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3685111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6" name="Elipse 75"/>
          <p:cNvSpPr/>
          <p:nvPr/>
        </p:nvSpPr>
        <p:spPr>
          <a:xfrm>
            <a:off x="1437127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1614334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1786618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1963826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2126265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2293627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2470834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2643112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2820327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997534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3169818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3347026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3509465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9" name="Elipse 88"/>
          <p:cNvSpPr/>
          <p:nvPr/>
        </p:nvSpPr>
        <p:spPr>
          <a:xfrm>
            <a:off x="3676827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3854034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4646750" y="133948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5955985" y="133948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4367353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4207768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4999202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5658638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7" name="Elipse 96"/>
          <p:cNvSpPr/>
          <p:nvPr/>
        </p:nvSpPr>
        <p:spPr>
          <a:xfrm>
            <a:off x="6307197" y="163214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4588770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4147248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4859494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5232141" y="191271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5531364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3" name="Elipse 102"/>
          <p:cNvSpPr/>
          <p:nvPr/>
        </p:nvSpPr>
        <p:spPr>
          <a:xfrm>
            <a:off x="5912366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6166380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5" name="Elipse 104"/>
          <p:cNvSpPr/>
          <p:nvPr/>
        </p:nvSpPr>
        <p:spPr>
          <a:xfrm>
            <a:off x="6572447" y="192106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4324463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7" name="Elipse 106"/>
          <p:cNvSpPr/>
          <p:nvPr/>
        </p:nvSpPr>
        <p:spPr>
          <a:xfrm>
            <a:off x="4501670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8" name="Elipse 107"/>
          <p:cNvSpPr/>
          <p:nvPr/>
        </p:nvSpPr>
        <p:spPr>
          <a:xfrm>
            <a:off x="4673954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9" name="Elipse 108"/>
          <p:cNvSpPr/>
          <p:nvPr/>
        </p:nvSpPr>
        <p:spPr>
          <a:xfrm>
            <a:off x="4851162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0" name="Elipse 109"/>
          <p:cNvSpPr/>
          <p:nvPr/>
        </p:nvSpPr>
        <p:spPr>
          <a:xfrm>
            <a:off x="5013601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1" name="Elipse 110"/>
          <p:cNvSpPr/>
          <p:nvPr/>
        </p:nvSpPr>
        <p:spPr>
          <a:xfrm>
            <a:off x="5180963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2" name="Elipse 111"/>
          <p:cNvSpPr/>
          <p:nvPr/>
        </p:nvSpPr>
        <p:spPr>
          <a:xfrm>
            <a:off x="5358170" y="213894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3" name="Elipse 112"/>
          <p:cNvSpPr/>
          <p:nvPr/>
        </p:nvSpPr>
        <p:spPr>
          <a:xfrm>
            <a:off x="5530448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5707663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Elipse 114"/>
          <p:cNvSpPr/>
          <p:nvPr/>
        </p:nvSpPr>
        <p:spPr>
          <a:xfrm>
            <a:off x="5884870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Elipse 115"/>
          <p:cNvSpPr/>
          <p:nvPr/>
        </p:nvSpPr>
        <p:spPr>
          <a:xfrm>
            <a:off x="6057154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7" name="Elipse 116"/>
          <p:cNvSpPr/>
          <p:nvPr/>
        </p:nvSpPr>
        <p:spPr>
          <a:xfrm>
            <a:off x="6234362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6396801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9" name="Elipse 118"/>
          <p:cNvSpPr/>
          <p:nvPr/>
        </p:nvSpPr>
        <p:spPr>
          <a:xfrm>
            <a:off x="6564163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0" name="Elipse 119"/>
          <p:cNvSpPr/>
          <p:nvPr/>
        </p:nvSpPr>
        <p:spPr>
          <a:xfrm>
            <a:off x="6741370" y="214386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4" name="Rectángulo 123"/>
          <p:cNvSpPr/>
          <p:nvPr/>
        </p:nvSpPr>
        <p:spPr bwMode="auto">
          <a:xfrm>
            <a:off x="1320432" y="2362071"/>
            <a:ext cx="5372110" cy="266443"/>
          </a:xfrm>
          <a:prstGeom prst="rect">
            <a:avLst/>
          </a:prstGeom>
          <a:gradFill flip="none" rotWithShape="1">
            <a:gsLst>
              <a:gs pos="0">
                <a:srgbClr val="FEB146"/>
              </a:gs>
              <a:gs pos="100000">
                <a:srgbClr val="F97A43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26" name="Shape 142"/>
          <p:cNvSpPr>
            <a:spLocks noChangeArrowheads="1"/>
          </p:cNvSpPr>
          <p:nvPr/>
        </p:nvSpPr>
        <p:spPr bwMode="auto">
          <a:xfrm>
            <a:off x="1701434" y="2304452"/>
            <a:ext cx="15771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Primera generación</a:t>
            </a:r>
          </a:p>
        </p:txBody>
      </p:sp>
      <p:sp>
        <p:nvSpPr>
          <p:cNvPr id="127" name="Shape 142"/>
          <p:cNvSpPr>
            <a:spLocks noChangeArrowheads="1"/>
          </p:cNvSpPr>
          <p:nvPr/>
        </p:nvSpPr>
        <p:spPr bwMode="auto">
          <a:xfrm>
            <a:off x="3327342" y="2328642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1</a:t>
            </a:r>
          </a:p>
        </p:txBody>
      </p:sp>
      <p:sp>
        <p:nvSpPr>
          <p:cNvPr id="128" name="Shape 142"/>
          <p:cNvSpPr>
            <a:spLocks noChangeArrowheads="1"/>
          </p:cNvSpPr>
          <p:nvPr/>
        </p:nvSpPr>
        <p:spPr bwMode="auto">
          <a:xfrm>
            <a:off x="4589463" y="2316547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$85.00</a:t>
            </a:r>
          </a:p>
        </p:txBody>
      </p:sp>
      <p:sp>
        <p:nvSpPr>
          <p:cNvPr id="137" name="Shape 142"/>
          <p:cNvSpPr>
            <a:spLocks noChangeArrowheads="1"/>
          </p:cNvSpPr>
          <p:nvPr/>
        </p:nvSpPr>
        <p:spPr bwMode="auto">
          <a:xfrm>
            <a:off x="1786618" y="2618444"/>
            <a:ext cx="14919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Segunda generación</a:t>
            </a:r>
          </a:p>
        </p:txBody>
      </p:sp>
      <p:sp>
        <p:nvSpPr>
          <p:cNvPr id="138" name="Shape 142"/>
          <p:cNvSpPr>
            <a:spLocks noChangeArrowheads="1"/>
          </p:cNvSpPr>
          <p:nvPr/>
        </p:nvSpPr>
        <p:spPr bwMode="auto">
          <a:xfrm>
            <a:off x="3327342" y="2642634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2</a:t>
            </a:r>
          </a:p>
        </p:txBody>
      </p:sp>
      <p:sp>
        <p:nvSpPr>
          <p:cNvPr id="139" name="Shape 142"/>
          <p:cNvSpPr>
            <a:spLocks noChangeArrowheads="1"/>
          </p:cNvSpPr>
          <p:nvPr/>
        </p:nvSpPr>
        <p:spPr bwMode="auto">
          <a:xfrm>
            <a:off x="4589463" y="2630539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$170.00</a:t>
            </a:r>
          </a:p>
        </p:txBody>
      </p:sp>
      <p:sp>
        <p:nvSpPr>
          <p:cNvPr id="140" name="Shape 142"/>
          <p:cNvSpPr>
            <a:spLocks noChangeArrowheads="1"/>
          </p:cNvSpPr>
          <p:nvPr/>
        </p:nvSpPr>
        <p:spPr bwMode="auto">
          <a:xfrm>
            <a:off x="1777387" y="2962918"/>
            <a:ext cx="1501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Tercera generación</a:t>
            </a:r>
          </a:p>
        </p:txBody>
      </p:sp>
      <p:sp>
        <p:nvSpPr>
          <p:cNvPr id="141" name="Shape 142"/>
          <p:cNvSpPr>
            <a:spLocks noChangeArrowheads="1"/>
          </p:cNvSpPr>
          <p:nvPr/>
        </p:nvSpPr>
        <p:spPr bwMode="auto">
          <a:xfrm>
            <a:off x="3327342" y="2971868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4</a:t>
            </a:r>
          </a:p>
        </p:txBody>
      </p:sp>
      <p:sp>
        <p:nvSpPr>
          <p:cNvPr id="142" name="Shape 142"/>
          <p:cNvSpPr>
            <a:spLocks noChangeArrowheads="1"/>
          </p:cNvSpPr>
          <p:nvPr/>
        </p:nvSpPr>
        <p:spPr bwMode="auto">
          <a:xfrm>
            <a:off x="4589463" y="2975013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$340,00</a:t>
            </a:r>
          </a:p>
        </p:txBody>
      </p:sp>
      <p:sp>
        <p:nvSpPr>
          <p:cNvPr id="143" name="Shape 142"/>
          <p:cNvSpPr>
            <a:spLocks noChangeArrowheads="1"/>
          </p:cNvSpPr>
          <p:nvPr/>
        </p:nvSpPr>
        <p:spPr bwMode="auto">
          <a:xfrm>
            <a:off x="1786618" y="3302915"/>
            <a:ext cx="14919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Cuarta generación</a:t>
            </a:r>
          </a:p>
        </p:txBody>
      </p:sp>
      <p:sp>
        <p:nvSpPr>
          <p:cNvPr id="144" name="Shape 142"/>
          <p:cNvSpPr>
            <a:spLocks noChangeArrowheads="1"/>
          </p:cNvSpPr>
          <p:nvPr/>
        </p:nvSpPr>
        <p:spPr bwMode="auto">
          <a:xfrm>
            <a:off x="3327342" y="3327105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8</a:t>
            </a:r>
          </a:p>
        </p:txBody>
      </p:sp>
      <p:sp>
        <p:nvSpPr>
          <p:cNvPr id="145" name="Shape 142"/>
          <p:cNvSpPr>
            <a:spLocks noChangeArrowheads="1"/>
          </p:cNvSpPr>
          <p:nvPr/>
        </p:nvSpPr>
        <p:spPr bwMode="auto">
          <a:xfrm>
            <a:off x="4589463" y="3315010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$680.00</a:t>
            </a:r>
          </a:p>
        </p:txBody>
      </p:sp>
      <p:sp>
        <p:nvSpPr>
          <p:cNvPr id="146" name="Shape 142"/>
          <p:cNvSpPr>
            <a:spLocks noChangeArrowheads="1"/>
          </p:cNvSpPr>
          <p:nvPr/>
        </p:nvSpPr>
        <p:spPr bwMode="auto">
          <a:xfrm>
            <a:off x="1786618" y="3642913"/>
            <a:ext cx="14919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Quinta generación</a:t>
            </a:r>
          </a:p>
        </p:txBody>
      </p:sp>
      <p:sp>
        <p:nvSpPr>
          <p:cNvPr id="147" name="Shape 142"/>
          <p:cNvSpPr>
            <a:spLocks noChangeArrowheads="1"/>
          </p:cNvSpPr>
          <p:nvPr/>
        </p:nvSpPr>
        <p:spPr bwMode="auto">
          <a:xfrm>
            <a:off x="3327342" y="3667103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16</a:t>
            </a:r>
          </a:p>
        </p:txBody>
      </p:sp>
      <p:sp>
        <p:nvSpPr>
          <p:cNvPr id="148" name="Shape 142"/>
          <p:cNvSpPr>
            <a:spLocks noChangeArrowheads="1"/>
          </p:cNvSpPr>
          <p:nvPr/>
        </p:nvSpPr>
        <p:spPr bwMode="auto">
          <a:xfrm>
            <a:off x="4589463" y="3655008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$1,360.00</a:t>
            </a:r>
          </a:p>
        </p:txBody>
      </p:sp>
      <p:sp>
        <p:nvSpPr>
          <p:cNvPr id="159" name="Shape 142"/>
          <p:cNvSpPr>
            <a:spLocks noChangeArrowheads="1"/>
          </p:cNvSpPr>
          <p:nvPr/>
        </p:nvSpPr>
        <p:spPr bwMode="auto">
          <a:xfrm>
            <a:off x="7010931" y="716170"/>
            <a:ext cx="190514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Parejas</a:t>
            </a:r>
          </a:p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Compensadas</a:t>
            </a:r>
            <a:endParaRPr lang="es-CO" altLang="en-US" sz="1800" b="1" dirty="0">
              <a:solidFill>
                <a:srgbClr val="1B325F"/>
              </a:solidFill>
              <a:sym typeface="Helvetica" charset="0"/>
            </a:endParaRPr>
          </a:p>
        </p:txBody>
      </p:sp>
      <p:sp>
        <p:nvSpPr>
          <p:cNvPr id="122" name="Rectángulo 121"/>
          <p:cNvSpPr/>
          <p:nvPr/>
        </p:nvSpPr>
        <p:spPr bwMode="auto">
          <a:xfrm>
            <a:off x="1312812" y="4040295"/>
            <a:ext cx="5372110" cy="308252"/>
          </a:xfrm>
          <a:prstGeom prst="rect">
            <a:avLst/>
          </a:prstGeom>
          <a:solidFill>
            <a:srgbClr val="00206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23" name="Shape 142"/>
          <p:cNvSpPr>
            <a:spLocks noChangeArrowheads="1"/>
          </p:cNvSpPr>
          <p:nvPr/>
        </p:nvSpPr>
        <p:spPr bwMode="auto">
          <a:xfrm>
            <a:off x="1778998" y="3993433"/>
            <a:ext cx="149193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200" dirty="0">
                <a:solidFill>
                  <a:schemeClr val="bg1"/>
                </a:solidFill>
                <a:sym typeface="Helvetica" charset="0"/>
              </a:rPr>
              <a:t>Total ganancias</a:t>
            </a:r>
          </a:p>
        </p:txBody>
      </p:sp>
      <p:sp>
        <p:nvSpPr>
          <p:cNvPr id="129" name="Shape 142"/>
          <p:cNvSpPr>
            <a:spLocks noChangeArrowheads="1"/>
          </p:cNvSpPr>
          <p:nvPr/>
        </p:nvSpPr>
        <p:spPr bwMode="auto">
          <a:xfrm>
            <a:off x="4581843" y="4005528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chemeClr val="bg1"/>
                </a:solidFill>
                <a:sym typeface="Helvetica" charset="0"/>
              </a:rPr>
              <a:t>$2,635.00</a:t>
            </a:r>
          </a:p>
        </p:txBody>
      </p:sp>
      <p:sp>
        <p:nvSpPr>
          <p:cNvPr id="121" name="Shape 142">
            <a:extLst>
              <a:ext uri="{FF2B5EF4-FFF2-40B4-BE49-F238E27FC236}">
                <a16:creationId xmlns:a16="http://schemas.microsoft.com/office/drawing/2014/main" id="{64195687-4435-4025-A866-C689192E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903" y="3499909"/>
            <a:ext cx="3660399" cy="73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800" b="1" dirty="0">
                <a:solidFill>
                  <a:schemeClr val="tx2">
                    <a:lumMod val="50000"/>
                  </a:schemeClr>
                </a:solidFill>
                <a:sym typeface="Helvetica" charset="0"/>
              </a:rPr>
              <a:t> </a:t>
            </a:r>
            <a:r>
              <a:rPr lang="es-CO" altLang="en-US" b="1" dirty="0">
                <a:solidFill>
                  <a:schemeClr val="tx2">
                    <a:lumMod val="50000"/>
                  </a:schemeClr>
                </a:solidFill>
                <a:sym typeface="Helvetica" charset="0"/>
              </a:rPr>
              <a:t>$2,140.00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b="1" dirty="0">
                <a:solidFill>
                  <a:schemeClr val="tx2">
                    <a:lumMod val="50000"/>
                  </a:schemeClr>
                </a:solidFill>
                <a:sym typeface="Helvetica" charset="0"/>
              </a:rPr>
              <a:t> $2,635.00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b="1" dirty="0">
                <a:solidFill>
                  <a:schemeClr val="tx1"/>
                </a:solidFill>
                <a:sym typeface="Helvetica" charset="0"/>
              </a:rPr>
              <a:t> $4,775.00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03C7B7-CE5E-4549-8C5D-9AA33197F825}"/>
              </a:ext>
            </a:extLst>
          </p:cNvPr>
          <p:cNvCxnSpPr>
            <a:cxnSpLocks/>
          </p:cNvCxnSpPr>
          <p:nvPr/>
        </p:nvCxnSpPr>
        <p:spPr>
          <a:xfrm>
            <a:off x="6830157" y="4112064"/>
            <a:ext cx="204435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4" grpId="0" animBg="1"/>
      <p:bldP spid="126" grpId="0"/>
      <p:bldP spid="127" grpId="0"/>
      <p:bldP spid="128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9" grpId="0"/>
      <p:bldP spid="122" grpId="0" animBg="1"/>
      <p:bldP spid="123" grpId="0"/>
      <p:bldP spid="129" grpId="0"/>
      <p:bldP spid="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ChangeArrowheads="1"/>
          </p:cNvSpPr>
          <p:nvPr/>
        </p:nvSpPr>
        <p:spPr bwMode="auto">
          <a:xfrm>
            <a:off x="189706" y="1677711"/>
            <a:ext cx="8851900" cy="830997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4800" b="1" dirty="0">
                <a:solidFill>
                  <a:srgbClr val="FF0000"/>
                </a:solidFill>
                <a:sym typeface="Century Gothic" charset="0"/>
              </a:rPr>
              <a:t>¡Bienvenidos!</a:t>
            </a:r>
            <a:endParaRPr lang="es-CO" altLang="en-US" sz="4800" b="1" dirty="0">
              <a:solidFill>
                <a:srgbClr val="FF0000"/>
              </a:solidFill>
              <a:sym typeface="Century Gothic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254375" y="2939317"/>
            <a:ext cx="6635251" cy="0"/>
          </a:xfrm>
          <a:prstGeom prst="line">
            <a:avLst/>
          </a:prstGeom>
          <a:noFill/>
          <a:ln w="3175" cap="flat" cmpd="sng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ángulo 132"/>
          <p:cNvSpPr/>
          <p:nvPr/>
        </p:nvSpPr>
        <p:spPr bwMode="auto">
          <a:xfrm>
            <a:off x="969998" y="2499477"/>
            <a:ext cx="5244558" cy="394503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4" name="Rectángulo 133"/>
          <p:cNvSpPr/>
          <p:nvPr/>
        </p:nvSpPr>
        <p:spPr bwMode="auto">
          <a:xfrm>
            <a:off x="969998" y="2959096"/>
            <a:ext cx="5244558" cy="394503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5" name="Rectángulo 134"/>
          <p:cNvSpPr/>
          <p:nvPr/>
        </p:nvSpPr>
        <p:spPr bwMode="auto">
          <a:xfrm>
            <a:off x="969998" y="3406621"/>
            <a:ext cx="5244558" cy="394503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36" name="Rectángulo 135"/>
          <p:cNvSpPr/>
          <p:nvPr/>
        </p:nvSpPr>
        <p:spPr bwMode="auto">
          <a:xfrm>
            <a:off x="969998" y="3854145"/>
            <a:ext cx="5244558" cy="394503"/>
          </a:xfrm>
          <a:prstGeom prst="rect">
            <a:avLst/>
          </a:prstGeom>
          <a:solidFill>
            <a:srgbClr val="1B325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grpSp>
        <p:nvGrpSpPr>
          <p:cNvPr id="16386" name="Grupo 7"/>
          <p:cNvGrpSpPr>
            <a:grpSpLocks/>
          </p:cNvGrpSpPr>
          <p:nvPr/>
        </p:nvGrpSpPr>
        <p:grpSpPr bwMode="auto">
          <a:xfrm>
            <a:off x="195427" y="76399"/>
            <a:ext cx="6532485" cy="2310704"/>
            <a:chOff x="126200" y="-2756"/>
            <a:chExt cx="8694272" cy="338283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0" y="127543"/>
              <a:ext cx="941337" cy="81591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5" y="943454"/>
              <a:ext cx="341294" cy="24366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3" name="Grupo 6"/>
            <p:cNvGrpSpPr>
              <a:grpSpLocks/>
            </p:cNvGrpSpPr>
            <p:nvPr/>
          </p:nvGrpSpPr>
          <p:grpSpPr bwMode="auto">
            <a:xfrm>
              <a:off x="1115159" y="-2756"/>
              <a:ext cx="7705313" cy="985895"/>
              <a:chOff x="1115159" y="-2756"/>
              <a:chExt cx="7705313" cy="985895"/>
            </a:xfrm>
          </p:grpSpPr>
          <p:sp>
            <p:nvSpPr>
              <p:cNvPr id="2" name="Flecha derecha 1"/>
              <p:cNvSpPr>
                <a:spLocks noChangeArrowheads="1"/>
              </p:cNvSpPr>
              <p:nvPr/>
            </p:nvSpPr>
            <p:spPr bwMode="auto">
              <a:xfrm>
                <a:off x="1115159" y="340251"/>
                <a:ext cx="7705313" cy="304776"/>
              </a:xfrm>
              <a:prstGeom prst="rightArrow">
                <a:avLst>
                  <a:gd name="adj1" fmla="val 50000"/>
                  <a:gd name="adj2" fmla="val 49979"/>
                </a:avLst>
              </a:prstGeom>
              <a:gradFill rotWithShape="1">
                <a:gsLst>
                  <a:gs pos="0">
                    <a:srgbClr val="C6D9F1"/>
                  </a:gs>
                  <a:gs pos="100000">
                    <a:srgbClr val="0070C0"/>
                  </a:gs>
                  <a:gs pos="100000">
                    <a:srgbClr val="DEE6F7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CuadroTexto 2"/>
              <p:cNvSpPr txBox="1">
                <a:spLocks noChangeArrowheads="1"/>
              </p:cNvSpPr>
              <p:nvPr/>
            </p:nvSpPr>
            <p:spPr bwMode="auto">
              <a:xfrm>
                <a:off x="6014993" y="-2756"/>
                <a:ext cx="2729434" cy="45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CO" altLang="es-CO" sz="1400" dirty="0">
                    <a:solidFill>
                      <a:srgbClr val="0070C0"/>
                    </a:solidFill>
                    <a:latin typeface="Calibri Light" charset="0"/>
                  </a:rPr>
                  <a:t>Horizontalidad ilimitada</a:t>
                </a:r>
                <a:endParaRPr lang="es-ES" altLang="es-CO" sz="1400" dirty="0">
                  <a:solidFill>
                    <a:srgbClr val="0070C0"/>
                  </a:solidFill>
                  <a:latin typeface="Calibri Light" charset="0"/>
                </a:endParaRPr>
              </a:p>
            </p:txBody>
          </p:sp>
          <p:sp>
            <p:nvSpPr>
              <p:cNvPr id="5" name="Flecha abajo 4"/>
              <p:cNvSpPr>
                <a:spLocks noChangeArrowheads="1"/>
              </p:cNvSpPr>
              <p:nvPr/>
            </p:nvSpPr>
            <p:spPr bwMode="auto">
              <a:xfrm>
                <a:off x="2481924" y="575183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Flecha abajo 44"/>
              <p:cNvSpPr>
                <a:spLocks noChangeArrowheads="1"/>
              </p:cNvSpPr>
              <p:nvPr/>
            </p:nvSpPr>
            <p:spPr bwMode="auto">
              <a:xfrm>
                <a:off x="6426650" y="572008"/>
                <a:ext cx="288910" cy="407956"/>
              </a:xfrm>
              <a:prstGeom prst="down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/>
                <a:endParaRPr lang="es-ES" altLang="en-US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6390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0" y="156140"/>
            <a:ext cx="714379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lipse 58"/>
          <p:cNvSpPr/>
          <p:nvPr/>
        </p:nvSpPr>
        <p:spPr>
          <a:xfrm>
            <a:off x="4648388" y="845621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1715410" y="826958"/>
            <a:ext cx="755048" cy="755048"/>
          </a:xfrm>
          <a:prstGeom prst="ellipse">
            <a:avLst/>
          </a:prstGeom>
          <a:gradFill flip="none" rotWithShape="1">
            <a:gsLst>
              <a:gs pos="100000">
                <a:srgbClr val="F26D3A"/>
              </a:gs>
              <a:gs pos="0">
                <a:srgbClr val="FEB72E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1281428" y="139282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590663" y="139282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1002031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842446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1633880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2293316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2941875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1223448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781926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494172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1866819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2166042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547044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2801058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3207125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6" name="Elipse 75"/>
          <p:cNvSpPr/>
          <p:nvPr/>
        </p:nvSpPr>
        <p:spPr>
          <a:xfrm>
            <a:off x="959141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1136348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1308632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1485840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1648279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1815641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1992848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2165126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2342341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519548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2691832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2869040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3031479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9" name="Elipse 88"/>
          <p:cNvSpPr/>
          <p:nvPr/>
        </p:nvSpPr>
        <p:spPr>
          <a:xfrm>
            <a:off x="3198841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3376048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4168764" y="139282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5477999" y="1392822"/>
            <a:ext cx="351234" cy="351234"/>
          </a:xfrm>
          <a:prstGeom prst="ellipse">
            <a:avLst/>
          </a:prstGeom>
          <a:gradFill flip="none" rotWithShape="1">
            <a:gsLst>
              <a:gs pos="100000">
                <a:srgbClr val="3A6D26"/>
              </a:gs>
              <a:gs pos="0">
                <a:srgbClr val="63A141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3889367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3729782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4521216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5180652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7" name="Elipse 96"/>
          <p:cNvSpPr/>
          <p:nvPr/>
        </p:nvSpPr>
        <p:spPr>
          <a:xfrm>
            <a:off x="5829211" y="1685482"/>
            <a:ext cx="297370" cy="297370"/>
          </a:xfrm>
          <a:prstGeom prst="ellipse">
            <a:avLst/>
          </a:prstGeom>
          <a:gradFill flip="none" rotWithShape="1">
            <a:gsLst>
              <a:gs pos="100000">
                <a:srgbClr val="3B285B"/>
              </a:gs>
              <a:gs pos="0">
                <a:srgbClr val="563C7D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4110784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3669262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4381508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4754155" y="1966052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5053378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3" name="Elipse 102"/>
          <p:cNvSpPr/>
          <p:nvPr/>
        </p:nvSpPr>
        <p:spPr>
          <a:xfrm>
            <a:off x="5434380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5688394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5" name="Elipse 104"/>
          <p:cNvSpPr/>
          <p:nvPr/>
        </p:nvSpPr>
        <p:spPr>
          <a:xfrm>
            <a:off x="6094461" y="1974407"/>
            <a:ext cx="216146" cy="216146"/>
          </a:xfrm>
          <a:prstGeom prst="ellipse">
            <a:avLst/>
          </a:prstGeom>
          <a:gradFill flip="none" rotWithShape="1">
            <a:gsLst>
              <a:gs pos="100000">
                <a:srgbClr val="094B50"/>
              </a:gs>
              <a:gs pos="0">
                <a:srgbClr val="187B85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3846477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7" name="Elipse 106"/>
          <p:cNvSpPr/>
          <p:nvPr/>
        </p:nvSpPr>
        <p:spPr>
          <a:xfrm>
            <a:off x="4023684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8" name="Elipse 107"/>
          <p:cNvSpPr/>
          <p:nvPr/>
        </p:nvSpPr>
        <p:spPr>
          <a:xfrm>
            <a:off x="4195968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9" name="Elipse 108"/>
          <p:cNvSpPr/>
          <p:nvPr/>
        </p:nvSpPr>
        <p:spPr>
          <a:xfrm>
            <a:off x="4373176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0" name="Elipse 109"/>
          <p:cNvSpPr/>
          <p:nvPr/>
        </p:nvSpPr>
        <p:spPr>
          <a:xfrm>
            <a:off x="4535615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1" name="Elipse 110"/>
          <p:cNvSpPr/>
          <p:nvPr/>
        </p:nvSpPr>
        <p:spPr>
          <a:xfrm>
            <a:off x="4702977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2" name="Elipse 111"/>
          <p:cNvSpPr/>
          <p:nvPr/>
        </p:nvSpPr>
        <p:spPr>
          <a:xfrm>
            <a:off x="4880184" y="2192280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3" name="Elipse 112"/>
          <p:cNvSpPr/>
          <p:nvPr/>
        </p:nvSpPr>
        <p:spPr>
          <a:xfrm>
            <a:off x="5052462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5229677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Elipse 114"/>
          <p:cNvSpPr/>
          <p:nvPr/>
        </p:nvSpPr>
        <p:spPr>
          <a:xfrm>
            <a:off x="5406884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Elipse 115"/>
          <p:cNvSpPr/>
          <p:nvPr/>
        </p:nvSpPr>
        <p:spPr>
          <a:xfrm>
            <a:off x="5579168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7" name="Elipse 116"/>
          <p:cNvSpPr/>
          <p:nvPr/>
        </p:nvSpPr>
        <p:spPr>
          <a:xfrm>
            <a:off x="5756376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5918815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9" name="Elipse 118"/>
          <p:cNvSpPr/>
          <p:nvPr/>
        </p:nvSpPr>
        <p:spPr>
          <a:xfrm>
            <a:off x="6086177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0" name="Elipse 119"/>
          <p:cNvSpPr/>
          <p:nvPr/>
        </p:nvSpPr>
        <p:spPr>
          <a:xfrm>
            <a:off x="6263384" y="2197203"/>
            <a:ext cx="149770" cy="149770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7" name="Shape 142"/>
          <p:cNvSpPr>
            <a:spLocks noChangeArrowheads="1"/>
          </p:cNvSpPr>
          <p:nvPr/>
        </p:nvSpPr>
        <p:spPr bwMode="auto">
          <a:xfrm>
            <a:off x="905051" y="2498949"/>
            <a:ext cx="196505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Equipo Izquierdo</a:t>
            </a:r>
          </a:p>
        </p:txBody>
      </p:sp>
      <p:sp>
        <p:nvSpPr>
          <p:cNvPr id="141" name="Shape 142"/>
          <p:cNvSpPr>
            <a:spLocks noChangeArrowheads="1"/>
          </p:cNvSpPr>
          <p:nvPr/>
        </p:nvSpPr>
        <p:spPr bwMode="auto">
          <a:xfrm>
            <a:off x="1075572" y="2958567"/>
            <a:ext cx="162401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10* (52CV)</a:t>
            </a:r>
          </a:p>
        </p:txBody>
      </p:sp>
      <p:sp>
        <p:nvSpPr>
          <p:cNvPr id="142" name="Shape 142"/>
          <p:cNvSpPr>
            <a:spLocks noChangeArrowheads="1"/>
          </p:cNvSpPr>
          <p:nvPr/>
        </p:nvSpPr>
        <p:spPr bwMode="auto">
          <a:xfrm>
            <a:off x="4546905" y="2946472"/>
            <a:ext cx="1624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$78.00</a:t>
            </a:r>
          </a:p>
        </p:txBody>
      </p:sp>
      <p:sp>
        <p:nvSpPr>
          <p:cNvPr id="144" name="Shape 142"/>
          <p:cNvSpPr>
            <a:spLocks noChangeArrowheads="1"/>
          </p:cNvSpPr>
          <p:nvPr/>
        </p:nvSpPr>
        <p:spPr bwMode="auto">
          <a:xfrm>
            <a:off x="3442497" y="3406090"/>
            <a:ext cx="75761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100</a:t>
            </a:r>
          </a:p>
        </p:txBody>
      </p:sp>
      <p:sp>
        <p:nvSpPr>
          <p:cNvPr id="147" name="Shape 142"/>
          <p:cNvSpPr>
            <a:spLocks noChangeArrowheads="1"/>
          </p:cNvSpPr>
          <p:nvPr/>
        </p:nvSpPr>
        <p:spPr bwMode="auto">
          <a:xfrm>
            <a:off x="3150224" y="3853613"/>
            <a:ext cx="134216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1,000</a:t>
            </a:r>
          </a:p>
        </p:txBody>
      </p:sp>
      <p:sp>
        <p:nvSpPr>
          <p:cNvPr id="159" name="Shape 142"/>
          <p:cNvSpPr>
            <a:spLocks noChangeArrowheads="1"/>
          </p:cNvSpPr>
          <p:nvPr/>
        </p:nvSpPr>
        <p:spPr bwMode="auto">
          <a:xfrm>
            <a:off x="6634245" y="374638"/>
            <a:ext cx="230521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Compensación</a:t>
            </a:r>
          </a:p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Binaria (Recompra)</a:t>
            </a:r>
            <a:endParaRPr lang="es-CO" altLang="en-US" sz="1800" b="1" dirty="0">
              <a:solidFill>
                <a:srgbClr val="1B325F"/>
              </a:solidFill>
              <a:sym typeface="Helvetica" charset="0"/>
            </a:endParaRPr>
          </a:p>
        </p:txBody>
      </p:sp>
      <p:sp>
        <p:nvSpPr>
          <p:cNvPr id="122" name="Shape 142"/>
          <p:cNvSpPr>
            <a:spLocks noChangeArrowheads="1"/>
          </p:cNvSpPr>
          <p:nvPr/>
        </p:nvSpPr>
        <p:spPr bwMode="auto">
          <a:xfrm>
            <a:off x="2838776" y="2498949"/>
            <a:ext cx="196505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dirty="0">
                <a:solidFill>
                  <a:schemeClr val="bg1"/>
                </a:solidFill>
                <a:sym typeface="Helvetica" charset="0"/>
              </a:rPr>
              <a:t>Equipo Derecho</a:t>
            </a:r>
          </a:p>
        </p:txBody>
      </p:sp>
      <p:sp>
        <p:nvSpPr>
          <p:cNvPr id="123" name="Shape 142"/>
          <p:cNvSpPr>
            <a:spLocks noChangeArrowheads="1"/>
          </p:cNvSpPr>
          <p:nvPr/>
        </p:nvSpPr>
        <p:spPr bwMode="auto">
          <a:xfrm>
            <a:off x="5052677" y="2498949"/>
            <a:ext cx="75761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800" b="1" dirty="0">
                <a:solidFill>
                  <a:schemeClr val="bg1"/>
                </a:solidFill>
                <a:sym typeface="Helvetica" charset="0"/>
              </a:rPr>
              <a:t>$</a:t>
            </a:r>
          </a:p>
        </p:txBody>
      </p:sp>
      <p:sp>
        <p:nvSpPr>
          <p:cNvPr id="125" name="Shape 142"/>
          <p:cNvSpPr>
            <a:spLocks noChangeArrowheads="1"/>
          </p:cNvSpPr>
          <p:nvPr/>
        </p:nvSpPr>
        <p:spPr bwMode="auto">
          <a:xfrm>
            <a:off x="1075572" y="3406090"/>
            <a:ext cx="162401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100* (52CV)</a:t>
            </a:r>
          </a:p>
        </p:txBody>
      </p:sp>
      <p:sp>
        <p:nvSpPr>
          <p:cNvPr id="129" name="Shape 142"/>
          <p:cNvSpPr>
            <a:spLocks noChangeArrowheads="1"/>
          </p:cNvSpPr>
          <p:nvPr/>
        </p:nvSpPr>
        <p:spPr bwMode="auto">
          <a:xfrm>
            <a:off x="982277" y="3853612"/>
            <a:ext cx="178641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1,000* (52CV)</a:t>
            </a:r>
          </a:p>
        </p:txBody>
      </p:sp>
      <p:sp>
        <p:nvSpPr>
          <p:cNvPr id="130" name="Shape 142"/>
          <p:cNvSpPr>
            <a:spLocks noChangeArrowheads="1"/>
          </p:cNvSpPr>
          <p:nvPr/>
        </p:nvSpPr>
        <p:spPr bwMode="auto">
          <a:xfrm>
            <a:off x="4266035" y="3406090"/>
            <a:ext cx="216156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$780.00</a:t>
            </a:r>
          </a:p>
        </p:txBody>
      </p:sp>
      <p:sp>
        <p:nvSpPr>
          <p:cNvPr id="131" name="Shape 142"/>
          <p:cNvSpPr>
            <a:spLocks noChangeArrowheads="1"/>
          </p:cNvSpPr>
          <p:nvPr/>
        </p:nvSpPr>
        <p:spPr bwMode="auto">
          <a:xfrm>
            <a:off x="4266035" y="3853613"/>
            <a:ext cx="216156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chemeClr val="bg1"/>
                </a:solidFill>
                <a:sym typeface="Helvetica" charset="0"/>
              </a:rPr>
              <a:t>$7,800.00</a:t>
            </a:r>
          </a:p>
        </p:txBody>
      </p:sp>
      <p:sp>
        <p:nvSpPr>
          <p:cNvPr id="132" name="Shape 142"/>
          <p:cNvSpPr>
            <a:spLocks noChangeArrowheads="1"/>
          </p:cNvSpPr>
          <p:nvPr/>
        </p:nvSpPr>
        <p:spPr bwMode="auto">
          <a:xfrm>
            <a:off x="3442497" y="2970661"/>
            <a:ext cx="75761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dirty="0">
                <a:solidFill>
                  <a:schemeClr val="bg1"/>
                </a:solidFill>
                <a:sym typeface="Helvetica" charset="0"/>
              </a:rPr>
              <a:t>10</a:t>
            </a:r>
          </a:p>
        </p:txBody>
      </p:sp>
      <p:sp>
        <p:nvSpPr>
          <p:cNvPr id="160" name="Shape 142"/>
          <p:cNvSpPr>
            <a:spLocks noChangeArrowheads="1"/>
          </p:cNvSpPr>
          <p:nvPr/>
        </p:nvSpPr>
        <p:spPr bwMode="auto">
          <a:xfrm>
            <a:off x="3779769" y="4462829"/>
            <a:ext cx="525537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200" dirty="0">
                <a:solidFill>
                  <a:srgbClr val="1B325F"/>
                </a:solidFill>
                <a:sym typeface="Helvetica" charset="0"/>
              </a:rPr>
              <a:t>Ejemplo basado en recompras realizadas con Gano café Clásico</a:t>
            </a:r>
          </a:p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200" dirty="0">
                <a:solidFill>
                  <a:srgbClr val="1B325F"/>
                </a:solidFill>
                <a:sym typeface="Helvetica" charset="0"/>
              </a:rPr>
              <a:t>y Gano café 3 en 1 (60PV) (52CV)</a:t>
            </a:r>
            <a:endParaRPr lang="es-CO" altLang="en-US" sz="1200" dirty="0">
              <a:solidFill>
                <a:srgbClr val="1B325F"/>
              </a:solidFill>
              <a:sym typeface="Helvetica" charset="0"/>
            </a:endParaRPr>
          </a:p>
        </p:txBody>
      </p:sp>
      <p:sp>
        <p:nvSpPr>
          <p:cNvPr id="161" name="Shape 142"/>
          <p:cNvSpPr>
            <a:spLocks noChangeArrowheads="1"/>
          </p:cNvSpPr>
          <p:nvPr/>
        </p:nvSpPr>
        <p:spPr bwMode="auto">
          <a:xfrm>
            <a:off x="6477007" y="3277492"/>
            <a:ext cx="230521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Recompra mínimo</a:t>
            </a:r>
          </a:p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B325F"/>
                </a:solidFill>
                <a:sym typeface="Helvetica" charset="0"/>
              </a:rPr>
              <a:t>4 Cajas =52 Puntos </a:t>
            </a:r>
            <a:endParaRPr lang="es-CO" altLang="en-US" sz="1800" b="1" dirty="0">
              <a:solidFill>
                <a:srgbClr val="1B325F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5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/>
      <p:bldP spid="141" grpId="0"/>
      <p:bldP spid="142" grpId="0"/>
      <p:bldP spid="144" grpId="0"/>
      <p:bldP spid="147" grpId="0"/>
      <p:bldP spid="159" grpId="0"/>
      <p:bldP spid="122" grpId="0"/>
      <p:bldP spid="123" grpId="0"/>
      <p:bldP spid="125" grpId="0"/>
      <p:bldP spid="129" grpId="0"/>
      <p:bldP spid="130" grpId="0"/>
      <p:bldP spid="131" grpId="0"/>
      <p:bldP spid="132" grpId="0"/>
      <p:bldP spid="160" grpId="0"/>
      <p:bldP spid="1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1949721" y="-1279472"/>
            <a:ext cx="5244558" cy="2412738"/>
          </a:xfrm>
          <a:prstGeom prst="rect">
            <a:avLst/>
          </a:prstGeom>
          <a:solidFill>
            <a:srgbClr val="7D7D7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2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Rangos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grpSp>
        <p:nvGrpSpPr>
          <p:cNvPr id="16" name="Grupo 9"/>
          <p:cNvGrpSpPr/>
          <p:nvPr/>
        </p:nvGrpSpPr>
        <p:grpSpPr>
          <a:xfrm>
            <a:off x="5267736" y="1519752"/>
            <a:ext cx="2991900" cy="964120"/>
            <a:chOff x="5267736" y="1366296"/>
            <a:chExt cx="2991900" cy="964120"/>
          </a:xfrm>
        </p:grpSpPr>
        <p:pic>
          <p:nvPicPr>
            <p:cNvPr id="17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7736" y="1372373"/>
              <a:ext cx="818965" cy="95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4301" y="1372176"/>
              <a:ext cx="813742" cy="938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n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0158" y="1366296"/>
              <a:ext cx="889478" cy="964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upo 8"/>
          <p:cNvGrpSpPr/>
          <p:nvPr/>
        </p:nvGrpSpPr>
        <p:grpSpPr>
          <a:xfrm>
            <a:off x="873693" y="1539758"/>
            <a:ext cx="3119565" cy="982666"/>
            <a:chOff x="873693" y="1386302"/>
            <a:chExt cx="3119565" cy="982666"/>
          </a:xfrm>
        </p:grpSpPr>
        <p:pic>
          <p:nvPicPr>
            <p:cNvPr id="21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693" y="1410158"/>
              <a:ext cx="934188" cy="9341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Imagen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8710" y="1386302"/>
              <a:ext cx="843809" cy="981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Imagen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2222" y="1410158"/>
              <a:ext cx="831036" cy="9588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4" name="Grupo 10"/>
          <p:cNvGrpSpPr/>
          <p:nvPr/>
        </p:nvGrpSpPr>
        <p:grpSpPr>
          <a:xfrm>
            <a:off x="1951913" y="3152367"/>
            <a:ext cx="5345582" cy="1272093"/>
            <a:chOff x="1951913" y="2998911"/>
            <a:chExt cx="5345582" cy="1272093"/>
          </a:xfrm>
        </p:grpSpPr>
        <p:pic>
          <p:nvPicPr>
            <p:cNvPr id="25" name="Imagen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13" y="2999418"/>
              <a:ext cx="1137570" cy="1232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Imagen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59" y="2998911"/>
              <a:ext cx="1233023" cy="1233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Imagen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237" y="3038488"/>
              <a:ext cx="1232516" cy="1232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Imagen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37" y="3038488"/>
              <a:ext cx="1230758" cy="1232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" name="Shape 119"/>
          <p:cNvSpPr>
            <a:spLocks noChangeArrowheads="1"/>
          </p:cNvSpPr>
          <p:nvPr/>
        </p:nvSpPr>
        <p:spPr bwMode="auto">
          <a:xfrm>
            <a:off x="1256630" y="1145428"/>
            <a:ext cx="2301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</a:rPr>
              <a:t>Rangos Constructores</a:t>
            </a:r>
          </a:p>
        </p:txBody>
      </p:sp>
      <p:sp>
        <p:nvSpPr>
          <p:cNvPr id="30" name="Shape 119"/>
          <p:cNvSpPr>
            <a:spLocks noChangeArrowheads="1"/>
          </p:cNvSpPr>
          <p:nvPr/>
        </p:nvSpPr>
        <p:spPr bwMode="auto">
          <a:xfrm>
            <a:off x="5616026" y="1174389"/>
            <a:ext cx="2073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</a:rPr>
              <a:t>Rangos Emergentes</a:t>
            </a:r>
          </a:p>
        </p:txBody>
      </p:sp>
      <p:sp>
        <p:nvSpPr>
          <p:cNvPr id="31" name="Shape 119"/>
          <p:cNvSpPr>
            <a:spLocks noChangeArrowheads="1"/>
          </p:cNvSpPr>
          <p:nvPr/>
        </p:nvSpPr>
        <p:spPr bwMode="auto">
          <a:xfrm>
            <a:off x="3654874" y="2766390"/>
            <a:ext cx="197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</a:rPr>
              <a:t>Rangos Superiores</a:t>
            </a:r>
          </a:p>
        </p:txBody>
      </p:sp>
    </p:spTree>
    <p:extLst>
      <p:ext uri="{BB962C8B-B14F-4D97-AF65-F5344CB8AC3E}">
        <p14:creationId xmlns:p14="http://schemas.microsoft.com/office/powerpoint/2010/main" val="3304367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3"/>
          <p:cNvSpPr>
            <a:spLocks noChangeArrowheads="1"/>
          </p:cNvSpPr>
          <p:nvPr/>
        </p:nvSpPr>
        <p:spPr bwMode="auto">
          <a:xfrm>
            <a:off x="189706" y="966066"/>
            <a:ext cx="8851900" cy="2308324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4800" b="1" dirty="0">
                <a:solidFill>
                  <a:srgbClr val="FF0000"/>
                </a:solidFill>
                <a:sym typeface="Century Gothic" charset="0"/>
              </a:rPr>
              <a:t>¡Las decisiones de hoy</a:t>
            </a:r>
            <a:r>
              <a:rPr lang="mr-IN" altLang="en-US" sz="4800" b="1" dirty="0">
                <a:solidFill>
                  <a:srgbClr val="FF0000"/>
                </a:solidFill>
                <a:sym typeface="Century Gothic" charset="0"/>
              </a:rPr>
              <a:t>…</a:t>
            </a:r>
            <a:endParaRPr lang="es-ES_tradnl" altLang="en-US" sz="4800" b="1" dirty="0">
              <a:solidFill>
                <a:srgbClr val="FF0000"/>
              </a:solidFill>
              <a:sym typeface="Century Gothic" charset="0"/>
            </a:endParaRPr>
          </a:p>
          <a:p>
            <a:pPr algn="ctr" eaLnBrk="1">
              <a:defRPr/>
            </a:pPr>
            <a:r>
              <a:rPr lang="es-ES" altLang="en-US" sz="4800" b="1" dirty="0">
                <a:solidFill>
                  <a:srgbClr val="FF0000"/>
                </a:solidFill>
                <a:sym typeface="Century Gothic" charset="0"/>
              </a:rPr>
              <a:t>m</a:t>
            </a:r>
            <a:r>
              <a:rPr lang="es-ES_tradnl" altLang="en-US" sz="4800" b="1" dirty="0">
                <a:solidFill>
                  <a:srgbClr val="FF0000"/>
                </a:solidFill>
                <a:sym typeface="Century Gothic" charset="0"/>
              </a:rPr>
              <a:t>arcarán la realidad</a:t>
            </a:r>
          </a:p>
          <a:p>
            <a:pPr algn="ctr" eaLnBrk="1">
              <a:defRPr/>
            </a:pPr>
            <a:r>
              <a:rPr lang="es-ES" altLang="en-US" sz="4800" b="1" dirty="0">
                <a:solidFill>
                  <a:srgbClr val="FF0000"/>
                </a:solidFill>
                <a:sym typeface="Century Gothic" charset="0"/>
              </a:rPr>
              <a:t>d</a:t>
            </a:r>
            <a:r>
              <a:rPr lang="es-ES_tradnl" altLang="en-US" sz="4800" b="1" dirty="0">
                <a:solidFill>
                  <a:srgbClr val="FF0000"/>
                </a:solidFill>
                <a:sym typeface="Century Gothic" charset="0"/>
              </a:rPr>
              <a:t>e su mañana!</a:t>
            </a:r>
            <a:endParaRPr lang="es-CO" altLang="en-US" sz="4800" b="1" dirty="0">
              <a:solidFill>
                <a:srgbClr val="FF0000"/>
              </a:solidFill>
              <a:sym typeface="Century Gothic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254375" y="3709330"/>
            <a:ext cx="6635251" cy="0"/>
          </a:xfrm>
          <a:prstGeom prst="line">
            <a:avLst/>
          </a:prstGeom>
          <a:noFill/>
          <a:ln w="3175" cap="flat" cmpd="sng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457672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 bwMode="auto">
          <a:xfrm>
            <a:off x="-619149" y="-573248"/>
            <a:ext cx="10220158" cy="4701743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2" name="Shape 113"/>
          <p:cNvSpPr>
            <a:spLocks noChangeArrowheads="1"/>
          </p:cNvSpPr>
          <p:nvPr/>
        </p:nvSpPr>
        <p:spPr bwMode="auto">
          <a:xfrm>
            <a:off x="810720" y="525416"/>
            <a:ext cx="8851900" cy="3108543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Pregúntate si lo que </a:t>
            </a:r>
          </a:p>
          <a:p>
            <a:pPr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Estás haciendo hoy </a:t>
            </a:r>
          </a:p>
          <a:p>
            <a:pPr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te acerca al lugar </a:t>
            </a:r>
          </a:p>
          <a:p>
            <a:pPr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en el que quieres </a:t>
            </a:r>
          </a:p>
          <a:p>
            <a:pPr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estar mañana </a:t>
            </a:r>
            <a:r>
              <a:rPr lang="mr-IN" altLang="en-US" sz="3600" b="1" dirty="0">
                <a:solidFill>
                  <a:schemeClr val="bg1"/>
                </a:solidFill>
                <a:sym typeface="Century Gothic" charset="0"/>
              </a:rPr>
              <a:t>…</a:t>
            </a:r>
            <a:endParaRPr lang="es-CO" altLang="en-US" sz="3600" b="1" dirty="0">
              <a:solidFill>
                <a:schemeClr val="bg1"/>
              </a:solidFill>
              <a:sym typeface="Century Gothic" charset="0"/>
            </a:endParaRPr>
          </a:p>
          <a:p>
            <a:pPr eaLnBrk="1">
              <a:defRPr/>
            </a:pPr>
            <a:r>
              <a:rPr lang="es-CO" altLang="en-US" sz="1600" b="1" dirty="0">
                <a:solidFill>
                  <a:schemeClr val="bg1"/>
                </a:solidFill>
                <a:sym typeface="Century Gothic" charset="0"/>
              </a:rPr>
              <a:t>                                                    Walt Disney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59" y="95158"/>
            <a:ext cx="5164056" cy="78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71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 bwMode="auto">
          <a:xfrm>
            <a:off x="-619149" y="-566670"/>
            <a:ext cx="10220158" cy="4701743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22" name="Shape 113"/>
          <p:cNvSpPr>
            <a:spLocks noChangeArrowheads="1"/>
          </p:cNvSpPr>
          <p:nvPr/>
        </p:nvSpPr>
        <p:spPr bwMode="auto">
          <a:xfrm>
            <a:off x="333813" y="565688"/>
            <a:ext cx="6016800" cy="1754326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wrap="square"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CO" altLang="en-US" sz="3600" b="1" dirty="0">
                <a:solidFill>
                  <a:schemeClr val="bg1"/>
                </a:solidFill>
                <a:sym typeface="Century Gothic" charset="0"/>
              </a:rPr>
              <a:t>¿Sabías que solamente existen dos tipos de ingresos?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71" y="401284"/>
            <a:ext cx="695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7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 bwMode="auto">
          <a:xfrm>
            <a:off x="2188111" y="-1279472"/>
            <a:ext cx="4767779" cy="2412738"/>
          </a:xfrm>
          <a:prstGeom prst="rect">
            <a:avLst/>
          </a:prstGeom>
          <a:solidFill>
            <a:srgbClr val="1D3163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398" name="Shape 142"/>
          <p:cNvSpPr>
            <a:spLocks noChangeArrowheads="1"/>
          </p:cNvSpPr>
          <p:nvPr/>
        </p:nvSpPr>
        <p:spPr bwMode="auto">
          <a:xfrm>
            <a:off x="5599779" y="1167896"/>
            <a:ext cx="3165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rgbClr val="1D3163"/>
                </a:solidFill>
                <a:sym typeface="Helvetica" charset="0"/>
              </a:rPr>
              <a:t>RESIDUAL</a:t>
            </a:r>
          </a:p>
        </p:txBody>
      </p:sp>
      <p:grpSp>
        <p:nvGrpSpPr>
          <p:cNvPr id="17413" name="Agrupar 4"/>
          <p:cNvGrpSpPr>
            <a:grpSpLocks/>
          </p:cNvGrpSpPr>
          <p:nvPr/>
        </p:nvGrpSpPr>
        <p:grpSpPr bwMode="auto">
          <a:xfrm>
            <a:off x="3352508" y="1371600"/>
            <a:ext cx="2006600" cy="2919413"/>
            <a:chOff x="3787902" y="1399406"/>
            <a:chExt cx="2006046" cy="2919272"/>
          </a:xfrm>
        </p:grpSpPr>
        <p:sp>
          <p:nvSpPr>
            <p:cNvPr id="30" name="Rectángulo 29"/>
            <p:cNvSpPr/>
            <p:nvPr/>
          </p:nvSpPr>
          <p:spPr>
            <a:xfrm>
              <a:off x="3921284" y="1399406"/>
              <a:ext cx="1733714" cy="29192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n-lt"/>
                <a:ea typeface="+mn-ea"/>
                <a:sym typeface="Calibri"/>
              </a:endParaRPr>
            </a:p>
          </p:txBody>
        </p:sp>
        <p:sp>
          <p:nvSpPr>
            <p:cNvPr id="17425" name="Shape 142"/>
            <p:cNvSpPr>
              <a:spLocks noChangeArrowheads="1"/>
            </p:cNvSpPr>
            <p:nvPr/>
          </p:nvSpPr>
          <p:spPr bwMode="auto">
            <a:xfrm>
              <a:off x="3828437" y="2335830"/>
              <a:ext cx="1965511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20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600" b="1">
                  <a:solidFill>
                    <a:srgbClr val="FFFFFF"/>
                  </a:solidFill>
                  <a:sym typeface="Helvetica" charset="0"/>
                </a:rPr>
                <a:t>Mayor Ingreso</a:t>
              </a:r>
            </a:p>
          </p:txBody>
        </p:sp>
        <p:sp>
          <p:nvSpPr>
            <p:cNvPr id="17426" name="Shape 142"/>
            <p:cNvSpPr>
              <a:spLocks noChangeArrowheads="1"/>
            </p:cNvSpPr>
            <p:nvPr/>
          </p:nvSpPr>
          <p:spPr bwMode="auto">
            <a:xfrm>
              <a:off x="4148937" y="2022493"/>
              <a:ext cx="1342470" cy="65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2000" b="1" dirty="0">
                  <a:solidFill>
                    <a:schemeClr val="bg1"/>
                  </a:solidFill>
                  <a:sym typeface="Helvetica" charset="0"/>
                </a:rPr>
                <a:t>+</a:t>
              </a:r>
            </a:p>
          </p:txBody>
        </p:sp>
        <p:sp>
          <p:nvSpPr>
            <p:cNvPr id="17427" name="Shape 142"/>
            <p:cNvSpPr>
              <a:spLocks noChangeArrowheads="1"/>
            </p:cNvSpPr>
            <p:nvPr/>
          </p:nvSpPr>
          <p:spPr bwMode="auto">
            <a:xfrm>
              <a:off x="3787902" y="3578646"/>
              <a:ext cx="1965511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20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600" b="1">
                  <a:solidFill>
                    <a:srgbClr val="FFFFFF"/>
                  </a:solidFill>
                  <a:sym typeface="Helvetica" charset="0"/>
                </a:rPr>
                <a:t>Menor Tiempo</a:t>
              </a:r>
            </a:p>
          </p:txBody>
        </p:sp>
        <p:sp>
          <p:nvSpPr>
            <p:cNvPr id="17428" name="Shape 142"/>
            <p:cNvSpPr>
              <a:spLocks noChangeArrowheads="1"/>
            </p:cNvSpPr>
            <p:nvPr/>
          </p:nvSpPr>
          <p:spPr bwMode="auto">
            <a:xfrm>
              <a:off x="4135426" y="3197770"/>
              <a:ext cx="1342470" cy="65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2000" b="1">
                  <a:solidFill>
                    <a:schemeClr val="bg1"/>
                  </a:solidFill>
                  <a:sym typeface="Helvetica" charset="0"/>
                </a:rPr>
                <a:t>-</a:t>
              </a:r>
            </a:p>
          </p:txBody>
        </p:sp>
      </p:grpSp>
      <p:cxnSp>
        <p:nvCxnSpPr>
          <p:cNvPr id="7" name="Conector recto 6"/>
          <p:cNvCxnSpPr/>
          <p:nvPr/>
        </p:nvCxnSpPr>
        <p:spPr>
          <a:xfrm>
            <a:off x="7223462" y="1773957"/>
            <a:ext cx="5261" cy="2517562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Shape 142"/>
          <p:cNvSpPr>
            <a:spLocks noChangeArrowheads="1"/>
          </p:cNvSpPr>
          <p:nvPr/>
        </p:nvSpPr>
        <p:spPr bwMode="auto">
          <a:xfrm>
            <a:off x="5252153" y="4176865"/>
            <a:ext cx="1965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Ingresos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Por Capital</a:t>
            </a:r>
          </a:p>
        </p:txBody>
      </p:sp>
      <p:sp>
        <p:nvSpPr>
          <p:cNvPr id="35" name="Shape 142"/>
          <p:cNvSpPr>
            <a:spLocks noChangeArrowheads="1"/>
          </p:cNvSpPr>
          <p:nvPr/>
        </p:nvSpPr>
        <p:spPr bwMode="auto">
          <a:xfrm>
            <a:off x="7279354" y="2729905"/>
            <a:ext cx="17859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Empresario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&gt;500 Empleados</a:t>
            </a:r>
          </a:p>
        </p:txBody>
      </p:sp>
      <p:sp>
        <p:nvSpPr>
          <p:cNvPr id="36" name="Shape 142"/>
          <p:cNvSpPr>
            <a:spLocks noChangeArrowheads="1"/>
          </p:cNvSpPr>
          <p:nvPr/>
        </p:nvSpPr>
        <p:spPr bwMode="auto">
          <a:xfrm>
            <a:off x="7433341" y="4176865"/>
            <a:ext cx="14779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  <a:sym typeface="Helvetica" charset="0"/>
              </a:rPr>
              <a:t>Network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800" b="1" dirty="0">
                <a:solidFill>
                  <a:srgbClr val="1D3163"/>
                </a:solidFill>
                <a:sym typeface="Helvetica" charset="0"/>
              </a:rPr>
              <a:t>Marketing</a:t>
            </a:r>
          </a:p>
        </p:txBody>
      </p:sp>
      <p:sp>
        <p:nvSpPr>
          <p:cNvPr id="17" name="Shape 142"/>
          <p:cNvSpPr>
            <a:spLocks noChangeArrowheads="1"/>
          </p:cNvSpPr>
          <p:nvPr/>
        </p:nvSpPr>
        <p:spPr bwMode="auto">
          <a:xfrm>
            <a:off x="5333079" y="2729905"/>
            <a:ext cx="17859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Habilidad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Extraordinaria</a:t>
            </a:r>
          </a:p>
        </p:txBody>
      </p:sp>
      <p:sp>
        <p:nvSpPr>
          <p:cNvPr id="22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rgbClr val="FFFFFF"/>
                </a:solidFill>
                <a:sym typeface="Century Gothic" charset="0"/>
              </a:rPr>
              <a:t>Opciones Ingresos</a:t>
            </a:r>
            <a:endParaRPr lang="es-CO" altLang="en-US" sz="3600" b="1" dirty="0">
              <a:solidFill>
                <a:srgbClr val="FFFFFF"/>
              </a:solidFill>
              <a:sym typeface="Century Gothic" charset="0"/>
            </a:endParaRPr>
          </a:p>
        </p:txBody>
      </p:sp>
      <p:sp>
        <p:nvSpPr>
          <p:cNvPr id="24" name="Shape 142"/>
          <p:cNvSpPr>
            <a:spLocks noChangeArrowheads="1"/>
          </p:cNvSpPr>
          <p:nvPr/>
        </p:nvSpPr>
        <p:spPr bwMode="auto">
          <a:xfrm>
            <a:off x="108096" y="2689316"/>
            <a:ext cx="147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Horas Extras</a:t>
            </a:r>
          </a:p>
        </p:txBody>
      </p:sp>
      <p:sp>
        <p:nvSpPr>
          <p:cNvPr id="25" name="Shape 142"/>
          <p:cNvSpPr>
            <a:spLocks noChangeArrowheads="1"/>
          </p:cNvSpPr>
          <p:nvPr/>
        </p:nvSpPr>
        <p:spPr bwMode="auto">
          <a:xfrm>
            <a:off x="184223" y="1235440"/>
            <a:ext cx="3165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000" b="1" dirty="0">
                <a:solidFill>
                  <a:srgbClr val="1D3163"/>
                </a:solidFill>
                <a:sym typeface="Helvetica" charset="0"/>
              </a:rPr>
              <a:t>LINEAL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753858" y="1773957"/>
            <a:ext cx="5261" cy="2517562"/>
          </a:xfrm>
          <a:prstGeom prst="line">
            <a:avLst/>
          </a:prstGeom>
          <a:noFill/>
          <a:ln w="25400" cap="flat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Shape 142"/>
          <p:cNvSpPr>
            <a:spLocks noChangeArrowheads="1"/>
          </p:cNvSpPr>
          <p:nvPr/>
        </p:nvSpPr>
        <p:spPr bwMode="auto">
          <a:xfrm>
            <a:off x="27050" y="3992282"/>
            <a:ext cx="167527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 dirty="0">
                <a:solidFill>
                  <a:srgbClr val="1D3163"/>
                </a:solidFill>
                <a:sym typeface="Helvetica" charset="0"/>
              </a:rPr>
              <a:t>Auto empleado</a:t>
            </a:r>
          </a:p>
        </p:txBody>
      </p:sp>
      <p:sp>
        <p:nvSpPr>
          <p:cNvPr id="28" name="Shape 142"/>
          <p:cNvSpPr>
            <a:spLocks noChangeArrowheads="1"/>
          </p:cNvSpPr>
          <p:nvPr/>
        </p:nvSpPr>
        <p:spPr bwMode="auto">
          <a:xfrm>
            <a:off x="1701800" y="2689316"/>
            <a:ext cx="17859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>
                <a:solidFill>
                  <a:srgbClr val="1D3163"/>
                </a:solidFill>
                <a:sym typeface="Helvetica" charset="0"/>
              </a:rPr>
              <a:t>Empleo</a:t>
            </a:r>
          </a:p>
          <a:p>
            <a:pPr algn="ctr" eaLnBrk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>
                <a:solidFill>
                  <a:srgbClr val="1D3163"/>
                </a:solidFill>
                <a:sym typeface="Helvetica" charset="0"/>
              </a:rPr>
              <a:t>Adicional</a:t>
            </a:r>
          </a:p>
        </p:txBody>
      </p:sp>
      <p:sp>
        <p:nvSpPr>
          <p:cNvPr id="29" name="Shape 142"/>
          <p:cNvSpPr>
            <a:spLocks noChangeArrowheads="1"/>
          </p:cNvSpPr>
          <p:nvPr/>
        </p:nvSpPr>
        <p:spPr bwMode="auto">
          <a:xfrm>
            <a:off x="1855787" y="3946524"/>
            <a:ext cx="14779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1600" b="1">
                <a:solidFill>
                  <a:srgbClr val="1D3163"/>
                </a:solidFill>
                <a:sym typeface="Helvetica" charset="0"/>
              </a:rPr>
              <a:t>Comisiones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5" y="1800016"/>
            <a:ext cx="604950" cy="841004"/>
          </a:xfrm>
          <a:prstGeom prst="rect">
            <a:avLst/>
          </a:prstGeom>
        </p:spPr>
      </p:pic>
      <p:pic>
        <p:nvPicPr>
          <p:cNvPr id="15" name="Imagen 14" descr="kisspng-incandescent-light-bulb-lighting-icon-bulb-off-png-transparent-image-5a78f8eaad26d1.36655964151787748270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7" y="3068328"/>
            <a:ext cx="925104" cy="925104"/>
          </a:xfrm>
          <a:prstGeom prst="rect">
            <a:avLst/>
          </a:prstGeom>
        </p:spPr>
      </p:pic>
      <p:pic>
        <p:nvPicPr>
          <p:cNvPr id="20" name="Imagen 19" descr="kisspng-gold-rush-coins-jewelry-clip-art-coin-stack-png-photos-5a75c0403da5d3.06666285151766636825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74" y="3055585"/>
            <a:ext cx="994495" cy="994495"/>
          </a:xfrm>
          <a:prstGeom prst="rect">
            <a:avLst/>
          </a:prstGeom>
        </p:spPr>
      </p:pic>
      <p:pic>
        <p:nvPicPr>
          <p:cNvPr id="21" name="Imagen 20" descr="kisspng-manager-management-free-content-clip-art-commercial-work-stickman-5a83233a5c4085.611219121518543674377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8" y="1771477"/>
            <a:ext cx="757068" cy="925104"/>
          </a:xfrm>
          <a:prstGeom prst="rect">
            <a:avLst/>
          </a:prstGeom>
        </p:spPr>
      </p:pic>
      <p:pic>
        <p:nvPicPr>
          <p:cNvPr id="16384" name="Imagen 16383" descr="kisspng-microphone-musician’s-friend-open-mic-singing-microphone-5a6beedf38cbd1.847916781517022943232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58" y="1767825"/>
            <a:ext cx="755759" cy="895259"/>
          </a:xfrm>
          <a:prstGeom prst="rect">
            <a:avLst/>
          </a:prstGeom>
        </p:spPr>
      </p:pic>
      <p:pic>
        <p:nvPicPr>
          <p:cNvPr id="16385" name="Imagen 16384" descr="kisspng-business-sales-industry-service-management-character-pattern-character-sketch-business-cooper-5a69e81c9af118.886050551516890140634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87" y="3252680"/>
            <a:ext cx="877135" cy="877135"/>
          </a:xfrm>
          <a:prstGeom prst="rect">
            <a:avLst/>
          </a:prstGeom>
        </p:spPr>
      </p:pic>
      <p:pic>
        <p:nvPicPr>
          <p:cNvPr id="16386" name="Imagen 16385" descr="kisspng-briefcase-cannabis-drug-testing-tetrahydrocannabin-leather-briefcase-5a72563de23111.846901491517442621926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18" y="1698204"/>
            <a:ext cx="1145577" cy="1017614"/>
          </a:xfrm>
          <a:prstGeom prst="rect">
            <a:avLst/>
          </a:prstGeom>
        </p:spPr>
      </p:pic>
      <p:pic>
        <p:nvPicPr>
          <p:cNvPr id="16388" name="Imagen 16387" descr="kisspng-accounting-software-finance-sistema-contable-stock-first-president-kazakhstan-day-5b568b0011fba7.385224231532398336073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40" y="3106281"/>
            <a:ext cx="1119375" cy="1119375"/>
          </a:xfrm>
          <a:prstGeom prst="rect">
            <a:avLst/>
          </a:prstGeom>
        </p:spPr>
      </p:pic>
      <p:grpSp>
        <p:nvGrpSpPr>
          <p:cNvPr id="31" name="Agrupar 4"/>
          <p:cNvGrpSpPr>
            <a:grpSpLocks/>
          </p:cNvGrpSpPr>
          <p:nvPr/>
        </p:nvGrpSpPr>
        <p:grpSpPr bwMode="auto">
          <a:xfrm>
            <a:off x="3351452" y="1370544"/>
            <a:ext cx="2006600" cy="2919413"/>
            <a:chOff x="3787902" y="1399406"/>
            <a:chExt cx="2006046" cy="2919272"/>
          </a:xfrm>
        </p:grpSpPr>
        <p:sp>
          <p:nvSpPr>
            <p:cNvPr id="32" name="Rectángulo 29"/>
            <p:cNvSpPr/>
            <p:nvPr/>
          </p:nvSpPr>
          <p:spPr>
            <a:xfrm>
              <a:off x="3921284" y="1399406"/>
              <a:ext cx="1733714" cy="29192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n-lt"/>
                <a:ea typeface="+mn-ea"/>
                <a:sym typeface="Calibri"/>
              </a:endParaRPr>
            </a:p>
          </p:txBody>
        </p:sp>
        <p:sp>
          <p:nvSpPr>
            <p:cNvPr id="33" name="Shape 142"/>
            <p:cNvSpPr>
              <a:spLocks noChangeArrowheads="1"/>
            </p:cNvSpPr>
            <p:nvPr/>
          </p:nvSpPr>
          <p:spPr bwMode="auto">
            <a:xfrm>
              <a:off x="3828437" y="2335830"/>
              <a:ext cx="1965511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20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600" b="1">
                  <a:solidFill>
                    <a:srgbClr val="FFFFFF"/>
                  </a:solidFill>
                  <a:sym typeface="Helvetica" charset="0"/>
                </a:rPr>
                <a:t>Mayor Ingreso</a:t>
              </a:r>
            </a:p>
          </p:txBody>
        </p:sp>
        <p:sp>
          <p:nvSpPr>
            <p:cNvPr id="37" name="Shape 142"/>
            <p:cNvSpPr>
              <a:spLocks noChangeArrowheads="1"/>
            </p:cNvSpPr>
            <p:nvPr/>
          </p:nvSpPr>
          <p:spPr bwMode="auto">
            <a:xfrm>
              <a:off x="4148937" y="2022493"/>
              <a:ext cx="1342470" cy="65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2000" b="1" dirty="0">
                  <a:solidFill>
                    <a:schemeClr val="bg1"/>
                  </a:solidFill>
                  <a:sym typeface="Helvetica" charset="0"/>
                </a:rPr>
                <a:t>+</a:t>
              </a:r>
            </a:p>
          </p:txBody>
        </p:sp>
        <p:sp>
          <p:nvSpPr>
            <p:cNvPr id="39" name="Shape 142"/>
            <p:cNvSpPr>
              <a:spLocks noChangeArrowheads="1"/>
            </p:cNvSpPr>
            <p:nvPr/>
          </p:nvSpPr>
          <p:spPr bwMode="auto">
            <a:xfrm>
              <a:off x="3787902" y="3578646"/>
              <a:ext cx="1965511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20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600" b="1" dirty="0">
                  <a:solidFill>
                    <a:srgbClr val="FFFFFF"/>
                  </a:solidFill>
                  <a:sym typeface="Helvetica" charset="0"/>
                </a:rPr>
                <a:t>Más Tiempo</a:t>
              </a:r>
            </a:p>
          </p:txBody>
        </p:sp>
        <p:sp>
          <p:nvSpPr>
            <p:cNvPr id="40" name="Shape 142"/>
            <p:cNvSpPr>
              <a:spLocks noChangeArrowheads="1"/>
            </p:cNvSpPr>
            <p:nvPr/>
          </p:nvSpPr>
          <p:spPr bwMode="auto">
            <a:xfrm>
              <a:off x="4135426" y="3197770"/>
              <a:ext cx="1342470" cy="65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lnSpc>
                  <a:spcPct val="50000"/>
                </a:lnSpc>
                <a:spcBef>
                  <a:spcPct val="0"/>
                </a:spcBef>
                <a:buClr>
                  <a:srgbClr val="FF0000"/>
                </a:buClr>
                <a:buFontTx/>
                <a:buNone/>
              </a:pPr>
              <a:r>
                <a:rPr lang="es-CO" altLang="en-US" sz="12000" b="1" dirty="0">
                  <a:solidFill>
                    <a:schemeClr val="bg1"/>
                  </a:solidFill>
                  <a:sym typeface="Helvetica" charset="0"/>
                </a:rPr>
                <a:t>+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6398" grpId="0"/>
      <p:bldP spid="34" grpId="0"/>
      <p:bldP spid="35" grpId="0"/>
      <p:bldP spid="36" grpId="0"/>
      <p:bldP spid="17" grpId="0"/>
      <p:bldP spid="22" grpId="0"/>
      <p:bldP spid="24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 bwMode="auto">
          <a:xfrm>
            <a:off x="2188111" y="-887711"/>
            <a:ext cx="4767779" cy="241273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16398" name="Shape 142"/>
          <p:cNvSpPr>
            <a:spLocks noChangeArrowheads="1"/>
          </p:cNvSpPr>
          <p:nvPr/>
        </p:nvSpPr>
        <p:spPr bwMode="auto">
          <a:xfrm>
            <a:off x="2522197" y="645146"/>
            <a:ext cx="4213249" cy="72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400" dirty="0">
                <a:solidFill>
                  <a:schemeClr val="bg1"/>
                </a:solidFill>
                <a:sym typeface="Helvetica" charset="0"/>
              </a:rPr>
              <a:t>INGRESO LINEAL</a:t>
            </a:r>
          </a:p>
        </p:txBody>
      </p:sp>
      <p:sp>
        <p:nvSpPr>
          <p:cNvPr id="22" name="Shape 113"/>
          <p:cNvSpPr>
            <a:spLocks noChangeArrowheads="1"/>
          </p:cNvSpPr>
          <p:nvPr/>
        </p:nvSpPr>
        <p:spPr bwMode="auto">
          <a:xfrm>
            <a:off x="189706" y="324581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Realidad Actual</a:t>
            </a:r>
            <a:endParaRPr lang="es-CO" altLang="en-US" sz="3600" b="1" dirty="0">
              <a:solidFill>
                <a:schemeClr val="bg1"/>
              </a:solidFill>
              <a:sym typeface="Century Gothic" charset="0"/>
            </a:endParaRPr>
          </a:p>
        </p:txBody>
      </p:sp>
      <p:sp>
        <p:nvSpPr>
          <p:cNvPr id="24" name="Shape 142"/>
          <p:cNvSpPr>
            <a:spLocks noChangeArrowheads="1"/>
          </p:cNvSpPr>
          <p:nvPr/>
        </p:nvSpPr>
        <p:spPr bwMode="auto">
          <a:xfrm>
            <a:off x="517371" y="2905450"/>
            <a:ext cx="147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3600" b="1" dirty="0">
                <a:solidFill>
                  <a:srgbClr val="1D3163"/>
                </a:solidFill>
                <a:sym typeface="Helvetica" charset="0"/>
              </a:rPr>
              <a:t>49%</a:t>
            </a:r>
          </a:p>
        </p:txBody>
      </p:sp>
      <p:sp>
        <p:nvSpPr>
          <p:cNvPr id="38" name="Shape 142"/>
          <p:cNvSpPr>
            <a:spLocks noChangeArrowheads="1"/>
          </p:cNvSpPr>
          <p:nvPr/>
        </p:nvSpPr>
        <p:spPr bwMode="auto">
          <a:xfrm>
            <a:off x="80504" y="3443110"/>
            <a:ext cx="235010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" altLang="en-US" sz="1800" b="1" dirty="0">
                <a:solidFill>
                  <a:srgbClr val="1D3163"/>
                </a:solidFill>
                <a:sym typeface="Helvetica" charset="0"/>
              </a:rPr>
              <a:t>d</a:t>
            </a:r>
            <a:r>
              <a:rPr lang="es-CO" altLang="en-US" sz="1800" b="1" dirty="0">
                <a:solidFill>
                  <a:srgbClr val="1D3163"/>
                </a:solidFill>
                <a:sym typeface="Helvetica" charset="0"/>
              </a:rPr>
              <a:t>e la población </a:t>
            </a:r>
            <a:r>
              <a:rPr lang="es-ES" altLang="en-US" sz="1800" b="1" dirty="0">
                <a:solidFill>
                  <a:srgbClr val="1D3163"/>
                </a:solidFill>
                <a:sym typeface="Helvetica" charset="0"/>
              </a:rPr>
              <a:t>d</a:t>
            </a:r>
            <a:r>
              <a:rPr lang="es-CO" altLang="en-US" sz="1800" b="1" dirty="0">
                <a:solidFill>
                  <a:srgbClr val="1D3163"/>
                </a:solidFill>
                <a:sym typeface="Helvetica" charset="0"/>
              </a:rPr>
              <a:t>evenga menos de un salario mínimo</a:t>
            </a:r>
          </a:p>
        </p:txBody>
      </p:sp>
      <p:sp>
        <p:nvSpPr>
          <p:cNvPr id="41" name="Shape 142"/>
          <p:cNvSpPr>
            <a:spLocks noChangeArrowheads="1"/>
          </p:cNvSpPr>
          <p:nvPr/>
        </p:nvSpPr>
        <p:spPr bwMode="auto">
          <a:xfrm>
            <a:off x="4975703" y="2905450"/>
            <a:ext cx="147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3600" b="1" dirty="0">
                <a:solidFill>
                  <a:srgbClr val="1D3163"/>
                </a:solidFill>
                <a:sym typeface="Helvetica" charset="0"/>
              </a:rPr>
              <a:t>95%</a:t>
            </a:r>
          </a:p>
        </p:txBody>
      </p:sp>
      <p:sp>
        <p:nvSpPr>
          <p:cNvPr id="42" name="Shape 142"/>
          <p:cNvSpPr>
            <a:spLocks noChangeArrowheads="1"/>
          </p:cNvSpPr>
          <p:nvPr/>
        </p:nvSpPr>
        <p:spPr bwMode="auto">
          <a:xfrm>
            <a:off x="4732493" y="3324224"/>
            <a:ext cx="190514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D3163"/>
                </a:solidFill>
                <a:sym typeface="Helvetica" charset="0"/>
              </a:rPr>
              <a:t>Deserción empresarial</a:t>
            </a:r>
            <a:endParaRPr lang="es-CO" altLang="en-US" sz="1800" b="1" dirty="0">
              <a:solidFill>
                <a:srgbClr val="1D3163"/>
              </a:solidFill>
              <a:sym typeface="Helvetica" charset="0"/>
            </a:endParaRPr>
          </a:p>
        </p:txBody>
      </p:sp>
      <p:sp>
        <p:nvSpPr>
          <p:cNvPr id="47" name="Shape 142"/>
          <p:cNvSpPr>
            <a:spLocks noChangeArrowheads="1"/>
          </p:cNvSpPr>
          <p:nvPr/>
        </p:nvSpPr>
        <p:spPr bwMode="auto">
          <a:xfrm>
            <a:off x="6918326" y="2824401"/>
            <a:ext cx="190514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ES_tradnl" altLang="en-US" sz="1800" b="1" dirty="0">
                <a:solidFill>
                  <a:srgbClr val="1D3163"/>
                </a:solidFill>
                <a:sym typeface="Helvetica" charset="0"/>
              </a:rPr>
              <a:t>Ingreso Familiar promedio</a:t>
            </a:r>
            <a:endParaRPr lang="es-CO" altLang="en-US" sz="1800" b="1" dirty="0">
              <a:solidFill>
                <a:srgbClr val="1D3163"/>
              </a:solidFill>
              <a:sym typeface="Helvetica" charset="0"/>
            </a:endParaRPr>
          </a:p>
        </p:txBody>
      </p:sp>
      <p:sp>
        <p:nvSpPr>
          <p:cNvPr id="25" name="Shape 142"/>
          <p:cNvSpPr>
            <a:spLocks noChangeArrowheads="1"/>
          </p:cNvSpPr>
          <p:nvPr/>
        </p:nvSpPr>
        <p:spPr bwMode="auto">
          <a:xfrm>
            <a:off x="6790116" y="3391772"/>
            <a:ext cx="216156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5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3600" b="1" dirty="0">
                <a:solidFill>
                  <a:srgbClr val="1D3163"/>
                </a:solidFill>
                <a:sym typeface="Helvetica" charset="0"/>
              </a:rPr>
              <a:t>$400.00</a:t>
            </a:r>
          </a:p>
        </p:txBody>
      </p:sp>
      <p:pic>
        <p:nvPicPr>
          <p:cNvPr id="27" name="Imagen 26" descr="kisspng-money-coin-personal-finance-stock-money-5a6b0183d39350.758139461516962179866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01" y="1205399"/>
            <a:ext cx="1489888" cy="1489888"/>
          </a:xfrm>
          <a:prstGeom prst="rect">
            <a:avLst/>
          </a:prstGeom>
        </p:spPr>
      </p:pic>
      <p:pic>
        <p:nvPicPr>
          <p:cNvPr id="28" name="Imagen 27" descr="5267-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4" y="1770292"/>
            <a:ext cx="1400127" cy="918582"/>
          </a:xfrm>
          <a:prstGeom prst="rect">
            <a:avLst/>
          </a:prstGeom>
        </p:spPr>
      </p:pic>
      <p:pic>
        <p:nvPicPr>
          <p:cNvPr id="3" name="Imagen 2" descr="peop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1698204"/>
            <a:ext cx="1513805" cy="101761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542850" y="3242940"/>
            <a:ext cx="216397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rgbClr val="002060"/>
                </a:solidFill>
              </a:rPr>
              <a:t>de las profesiones van a desaparecer en 10 años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29882" y="272302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</a:rPr>
              <a:t>47%</a:t>
            </a:r>
            <a:endParaRPr lang="es-CO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9"/>
          <a:stretch/>
        </p:blipFill>
        <p:spPr>
          <a:xfrm>
            <a:off x="2750883" y="1633024"/>
            <a:ext cx="1788684" cy="11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03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6398" grpId="0"/>
      <p:bldP spid="22" grpId="0"/>
      <p:bldP spid="24" grpId="0"/>
      <p:bldP spid="38" grpId="0"/>
      <p:bldP spid="41" grpId="0"/>
      <p:bldP spid="42" grpId="0"/>
      <p:bldP spid="47" grpId="0"/>
      <p:bldP spid="25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863412" y="568547"/>
            <a:ext cx="5705605" cy="12969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S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Shape 142">
            <a:extLst>
              <a:ext uri="{FF2B5EF4-FFF2-40B4-BE49-F238E27FC236}">
                <a16:creationId xmlns:a16="http://schemas.microsoft.com/office/drawing/2014/main" id="{616A7857-35C3-4D8D-92F1-550AA482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91" y="1020188"/>
            <a:ext cx="4213249" cy="72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s-CO" altLang="en-US" sz="2400" dirty="0">
                <a:solidFill>
                  <a:schemeClr val="bg1"/>
                </a:solidFill>
                <a:sym typeface="Helvetica" charset="0"/>
              </a:rPr>
              <a:t>INGRESO RESIDUAL</a:t>
            </a:r>
          </a:p>
        </p:txBody>
      </p:sp>
      <p:sp>
        <p:nvSpPr>
          <p:cNvPr id="4" name="Shape 113">
            <a:extLst>
              <a:ext uri="{FF2B5EF4-FFF2-40B4-BE49-F238E27FC236}">
                <a16:creationId xmlns:a16="http://schemas.microsoft.com/office/drawing/2014/main" id="{28EB4F47-8D94-4AF7-848E-05BD8F74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599722"/>
            <a:ext cx="8851900" cy="646331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3600" b="1" dirty="0">
                <a:solidFill>
                  <a:schemeClr val="bg1"/>
                </a:solidFill>
                <a:sym typeface="Century Gothic" charset="0"/>
              </a:rPr>
              <a:t>NETWORK MARKETING</a:t>
            </a:r>
            <a:endParaRPr lang="es-CO" altLang="en-US" sz="3600" b="1" dirty="0">
              <a:solidFill>
                <a:schemeClr val="bg1"/>
              </a:solidFill>
              <a:sym typeface="Century Gothic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8E5308B-8BF3-4114-B414-03E57E1394B4}"/>
              </a:ext>
            </a:extLst>
          </p:cNvPr>
          <p:cNvGrpSpPr/>
          <p:nvPr/>
        </p:nvGrpSpPr>
        <p:grpSpPr>
          <a:xfrm>
            <a:off x="383382" y="2090078"/>
            <a:ext cx="1320800" cy="1172259"/>
            <a:chOff x="280988" y="2232929"/>
            <a:chExt cx="1320800" cy="1172259"/>
          </a:xfrm>
        </p:grpSpPr>
        <p:sp>
          <p:nvSpPr>
            <p:cNvPr id="6" name="Shape 119">
              <a:extLst>
                <a:ext uri="{FF2B5EF4-FFF2-40B4-BE49-F238E27FC236}">
                  <a16:creationId xmlns:a16="http://schemas.microsoft.com/office/drawing/2014/main" id="{5E8EBF3A-9A76-4A68-ABEB-8DAC94760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3097213"/>
              <a:ext cx="1320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Baja inversión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EE77D0A-2B0E-486D-9460-A7340E289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90" y="2232929"/>
              <a:ext cx="646860" cy="85634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773FB21-8C01-4400-82AE-9AF1A8D5D4D2}"/>
              </a:ext>
            </a:extLst>
          </p:cNvPr>
          <p:cNvGrpSpPr/>
          <p:nvPr/>
        </p:nvGrpSpPr>
        <p:grpSpPr>
          <a:xfrm>
            <a:off x="2076501" y="2075560"/>
            <a:ext cx="1204815" cy="1402022"/>
            <a:chOff x="1974107" y="2218411"/>
            <a:chExt cx="1204815" cy="1402022"/>
          </a:xfrm>
        </p:grpSpPr>
        <p:sp>
          <p:nvSpPr>
            <p:cNvPr id="9" name="Shape 119">
              <a:extLst>
                <a:ext uri="{FF2B5EF4-FFF2-40B4-BE49-F238E27FC236}">
                  <a16:creationId xmlns:a16="http://schemas.microsoft.com/office/drawing/2014/main" id="{64C3B98A-98CC-4FFC-B64B-DADCDA399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107" y="3097213"/>
              <a:ext cx="12048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Expansión 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internacional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EF06380-B6D8-464E-A8F0-F9429F05B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13" y="2218411"/>
              <a:ext cx="837532" cy="835146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54906C3-1630-493F-B688-3E929CB589B9}"/>
              </a:ext>
            </a:extLst>
          </p:cNvPr>
          <p:cNvGrpSpPr/>
          <p:nvPr/>
        </p:nvGrpSpPr>
        <p:grpSpPr>
          <a:xfrm>
            <a:off x="3631407" y="1847313"/>
            <a:ext cx="1878012" cy="1845236"/>
            <a:chOff x="3529013" y="1990164"/>
            <a:chExt cx="1878012" cy="1845236"/>
          </a:xfrm>
        </p:grpSpPr>
        <p:sp>
          <p:nvSpPr>
            <p:cNvPr id="12" name="Shape 119">
              <a:extLst>
                <a:ext uri="{FF2B5EF4-FFF2-40B4-BE49-F238E27FC236}">
                  <a16:creationId xmlns:a16="http://schemas.microsoft.com/office/drawing/2014/main" id="{80593859-3999-42E2-BA5B-FE74CE83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3097213"/>
              <a:ext cx="1878012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>
                  <a:solidFill>
                    <a:srgbClr val="1D3163"/>
                  </a:solidFill>
                </a:rPr>
                <a:t>Las ventas anuales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>
                  <a:solidFill>
                    <a:srgbClr val="1D3163"/>
                  </a:solidFill>
                </a:rPr>
                <a:t>Exceden los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>
                  <a:solidFill>
                    <a:srgbClr val="1D3163"/>
                  </a:solidFill>
                </a:rPr>
                <a:t>US $180 mil millones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30A0D76-C8FB-4ABA-A3E7-F7B0B42D4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223" y="1990164"/>
              <a:ext cx="751591" cy="1063393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EE6193F-E4DE-48AE-8493-B2F0A6226643}"/>
              </a:ext>
            </a:extLst>
          </p:cNvPr>
          <p:cNvGrpSpPr/>
          <p:nvPr/>
        </p:nvGrpSpPr>
        <p:grpSpPr>
          <a:xfrm>
            <a:off x="5580857" y="2090078"/>
            <a:ext cx="1789112" cy="1388159"/>
            <a:chOff x="5478463" y="2232929"/>
            <a:chExt cx="1789112" cy="1388159"/>
          </a:xfrm>
        </p:grpSpPr>
        <p:sp>
          <p:nvSpPr>
            <p:cNvPr id="15" name="Shape 119">
              <a:extLst>
                <a:ext uri="{FF2B5EF4-FFF2-40B4-BE49-F238E27FC236}">
                  <a16:creationId xmlns:a16="http://schemas.microsoft.com/office/drawing/2014/main" id="{2BE1FA2E-F833-443E-8B2F-6D23A4601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8463" y="3097213"/>
              <a:ext cx="17891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>
                  <a:solidFill>
                    <a:srgbClr val="1D3163"/>
                  </a:solidFill>
                </a:rPr>
                <a:t>Libertad de tiempo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>
                  <a:solidFill>
                    <a:srgbClr val="1D3163"/>
                  </a:solidFill>
                </a:rPr>
                <a:t>y libertad financiera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A8BE8AD-D7B1-426D-9880-30FF4E20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799" y="2232929"/>
              <a:ext cx="748647" cy="83934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8647ADB-28BE-4AB5-B56B-FAF0E358D54D}"/>
              </a:ext>
            </a:extLst>
          </p:cNvPr>
          <p:cNvGrpSpPr/>
          <p:nvPr/>
        </p:nvGrpSpPr>
        <p:grpSpPr>
          <a:xfrm>
            <a:off x="7524705" y="2024803"/>
            <a:ext cx="1317719" cy="1883666"/>
            <a:chOff x="7422311" y="2167654"/>
            <a:chExt cx="1317719" cy="1883666"/>
          </a:xfrm>
        </p:grpSpPr>
        <p:sp>
          <p:nvSpPr>
            <p:cNvPr id="18" name="Shape 119">
              <a:extLst>
                <a:ext uri="{FF2B5EF4-FFF2-40B4-BE49-F238E27FC236}">
                  <a16:creationId xmlns:a16="http://schemas.microsoft.com/office/drawing/2014/main" id="{1F4C8A16-6A08-4B47-BF72-1211385C4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586" y="3097213"/>
              <a:ext cx="124944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Alcanzar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La Libertad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Financiera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A Corto plazo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1A051ED-72FD-46E9-A65B-369610205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15"/>
            <a:stretch/>
          </p:blipFill>
          <p:spPr>
            <a:xfrm>
              <a:off x="7422311" y="2167654"/>
              <a:ext cx="1283780" cy="972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601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44E035A3-45BE-40C2-BDDA-226B2C2A489C}"/>
              </a:ext>
            </a:extLst>
          </p:cNvPr>
          <p:cNvSpPr/>
          <p:nvPr/>
        </p:nvSpPr>
        <p:spPr bwMode="auto">
          <a:xfrm>
            <a:off x="2173823" y="-1087175"/>
            <a:ext cx="4767779" cy="241273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grpSp>
        <p:nvGrpSpPr>
          <p:cNvPr id="2" name="6 Grupo">
            <a:extLst>
              <a:ext uri="{FF2B5EF4-FFF2-40B4-BE49-F238E27FC236}">
                <a16:creationId xmlns:a16="http://schemas.microsoft.com/office/drawing/2014/main" id="{DA7FAF8A-00AD-46D5-92A6-A74A299A6C1B}"/>
              </a:ext>
            </a:extLst>
          </p:cNvPr>
          <p:cNvGrpSpPr/>
          <p:nvPr/>
        </p:nvGrpSpPr>
        <p:grpSpPr>
          <a:xfrm>
            <a:off x="1094322" y="1495005"/>
            <a:ext cx="7021446" cy="1172595"/>
            <a:chOff x="659514" y="1353849"/>
            <a:chExt cx="8154184" cy="1489364"/>
          </a:xfrm>
        </p:grpSpPr>
        <p:sp>
          <p:nvSpPr>
            <p:cNvPr id="3" name="Shape 119">
              <a:extLst>
                <a:ext uri="{FF2B5EF4-FFF2-40B4-BE49-F238E27FC236}">
                  <a16:creationId xmlns:a16="http://schemas.microsoft.com/office/drawing/2014/main" id="{B3849FA4-25BD-4425-A1DD-F16054FF8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50" y="2381250"/>
              <a:ext cx="954259" cy="43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 dirty="0">
                  <a:solidFill>
                    <a:srgbClr val="1D3163"/>
                  </a:solidFill>
                </a:rPr>
                <a:t>Fábrica</a:t>
              </a:r>
            </a:p>
          </p:txBody>
        </p:sp>
        <p:sp>
          <p:nvSpPr>
            <p:cNvPr id="4" name="Shape 120">
              <a:extLst>
                <a:ext uri="{FF2B5EF4-FFF2-40B4-BE49-F238E27FC236}">
                  <a16:creationId xmlns:a16="http://schemas.microsoft.com/office/drawing/2014/main" id="{56EC5776-4E08-42DD-AF9C-C92CA36F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371" y="2373184"/>
              <a:ext cx="1054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 dirty="0">
                  <a:solidFill>
                    <a:srgbClr val="1D3163"/>
                  </a:solidFill>
                </a:rPr>
                <a:t>Mayorista</a:t>
              </a:r>
            </a:p>
          </p:txBody>
        </p:sp>
        <p:sp>
          <p:nvSpPr>
            <p:cNvPr id="5" name="Shape 121">
              <a:extLst>
                <a:ext uri="{FF2B5EF4-FFF2-40B4-BE49-F238E27FC236}">
                  <a16:creationId xmlns:a16="http://schemas.microsoft.com/office/drawing/2014/main" id="{D56E35CA-9C47-45CC-8B6A-113DEC0A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381250"/>
              <a:ext cx="1130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>
                  <a:solidFill>
                    <a:srgbClr val="1D3163"/>
                  </a:solidFill>
                </a:rPr>
                <a:t>Publicidad</a:t>
              </a:r>
            </a:p>
          </p:txBody>
        </p:sp>
        <p:sp>
          <p:nvSpPr>
            <p:cNvPr id="6" name="Shape 122">
              <a:extLst>
                <a:ext uri="{FF2B5EF4-FFF2-40B4-BE49-F238E27FC236}">
                  <a16:creationId xmlns:a16="http://schemas.microsoft.com/office/drawing/2014/main" id="{E1975DF5-C011-4F6E-9B16-004B6B4D8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763" y="2257425"/>
              <a:ext cx="1041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>
                  <a:solidFill>
                    <a:srgbClr val="1D3163"/>
                  </a:solidFill>
                </a:rPr>
                <a:t>Vendedor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>
                  <a:solidFill>
                    <a:srgbClr val="1D3163"/>
                  </a:solidFill>
                </a:rPr>
                <a:t>Minorista</a:t>
              </a:r>
            </a:p>
          </p:txBody>
        </p:sp>
        <p:sp>
          <p:nvSpPr>
            <p:cNvPr id="7" name="Shape 123">
              <a:extLst>
                <a:ext uri="{FF2B5EF4-FFF2-40B4-BE49-F238E27FC236}">
                  <a16:creationId xmlns:a16="http://schemas.microsoft.com/office/drawing/2014/main" id="{DE956C69-53BC-4D68-B7B4-7C9678BB4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597" y="2257425"/>
              <a:ext cx="13571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 dirty="0">
                  <a:solidFill>
                    <a:srgbClr val="1D3163"/>
                  </a:solidFill>
                </a:rPr>
                <a:t>Consumidor 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600" b="1" dirty="0">
                  <a:solidFill>
                    <a:srgbClr val="1D3163"/>
                  </a:solidFill>
                </a:rPr>
                <a:t>final</a:t>
              </a:r>
            </a:p>
          </p:txBody>
        </p:sp>
        <p:pic>
          <p:nvPicPr>
            <p:cNvPr id="8" name="2 Imagen">
              <a:extLst>
                <a:ext uri="{FF2B5EF4-FFF2-40B4-BE49-F238E27FC236}">
                  <a16:creationId xmlns:a16="http://schemas.microsoft.com/office/drawing/2014/main" id="{D20C526B-0264-4144-B481-EC8A67BF2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891" y="1353849"/>
              <a:ext cx="700986" cy="1035900"/>
            </a:xfrm>
            <a:prstGeom prst="rect">
              <a:avLst/>
            </a:prstGeom>
          </p:spPr>
        </p:pic>
        <p:pic>
          <p:nvPicPr>
            <p:cNvPr id="9" name="3 Imagen">
              <a:extLst>
                <a:ext uri="{FF2B5EF4-FFF2-40B4-BE49-F238E27FC236}">
                  <a16:creationId xmlns:a16="http://schemas.microsoft.com/office/drawing/2014/main" id="{FE5F6411-83CF-4A76-B8EA-92C777BC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217" y="1373950"/>
              <a:ext cx="1010461" cy="999234"/>
            </a:xfrm>
            <a:prstGeom prst="rect">
              <a:avLst/>
            </a:prstGeom>
          </p:spPr>
        </p:pic>
        <p:pic>
          <p:nvPicPr>
            <p:cNvPr id="10" name="4 Imagen">
              <a:extLst>
                <a:ext uri="{FF2B5EF4-FFF2-40B4-BE49-F238E27FC236}">
                  <a16:creationId xmlns:a16="http://schemas.microsoft.com/office/drawing/2014/main" id="{D8E6DB3A-ED35-4206-B241-159F5FE1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260" y="1448234"/>
              <a:ext cx="851855" cy="880250"/>
            </a:xfrm>
            <a:prstGeom prst="rect">
              <a:avLst/>
            </a:prstGeom>
          </p:spPr>
        </p:pic>
        <p:pic>
          <p:nvPicPr>
            <p:cNvPr id="11" name="1 Imagen">
              <a:extLst>
                <a:ext uri="{FF2B5EF4-FFF2-40B4-BE49-F238E27FC236}">
                  <a16:creationId xmlns:a16="http://schemas.microsoft.com/office/drawing/2014/main" id="{BD3F59C6-9054-4971-842A-024FE713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14" y="1393827"/>
              <a:ext cx="963795" cy="995921"/>
            </a:xfrm>
            <a:prstGeom prst="rect">
              <a:avLst/>
            </a:prstGeom>
          </p:spPr>
        </p:pic>
        <p:pic>
          <p:nvPicPr>
            <p:cNvPr id="12" name="5 Imagen">
              <a:extLst>
                <a:ext uri="{FF2B5EF4-FFF2-40B4-BE49-F238E27FC236}">
                  <a16:creationId xmlns:a16="http://schemas.microsoft.com/office/drawing/2014/main" id="{04366FE0-61F6-437B-BF63-E5CC576BA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176" y="1393827"/>
              <a:ext cx="385935" cy="918528"/>
            </a:xfrm>
            <a:prstGeom prst="rect">
              <a:avLst/>
            </a:prstGeom>
          </p:spPr>
        </p:pic>
      </p:grpSp>
      <p:sp>
        <p:nvSpPr>
          <p:cNvPr id="13" name="Shape 119">
            <a:extLst>
              <a:ext uri="{FF2B5EF4-FFF2-40B4-BE49-F238E27FC236}">
                <a16:creationId xmlns:a16="http://schemas.microsoft.com/office/drawing/2014/main" id="{7BC0E971-75A3-4EC0-A006-053C5250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15" y="917575"/>
            <a:ext cx="4111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charset="0"/>
              <a:buChar char="–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CO" altLang="en-US" sz="2000" b="1" dirty="0">
                <a:solidFill>
                  <a:srgbClr val="1D3163"/>
                </a:solidFill>
              </a:rPr>
              <a:t>Esquema de Negocio Tradicional</a:t>
            </a:r>
          </a:p>
        </p:txBody>
      </p:sp>
      <p:sp>
        <p:nvSpPr>
          <p:cNvPr id="14" name="Shape 115">
            <a:extLst>
              <a:ext uri="{FF2B5EF4-FFF2-40B4-BE49-F238E27FC236}">
                <a16:creationId xmlns:a16="http://schemas.microsoft.com/office/drawing/2014/main" id="{DB005CE3-2B04-4E3A-834D-26B0196B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246569"/>
            <a:ext cx="8712200" cy="584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/>
          <a:p>
            <a:pPr algn="ctr" eaLnBrk="1">
              <a:defRPr/>
            </a:pPr>
            <a:r>
              <a:rPr lang="es-ES_tradnl" sz="3200" b="1" dirty="0">
                <a:solidFill>
                  <a:srgbClr val="FFFFFF"/>
                </a:solidFill>
                <a:ea typeface="ＭＳ Ｐゴシック" charset="0"/>
                <a:cs typeface="Century Gothic" charset="0"/>
                <a:sym typeface="Century Gothic" charset="0"/>
              </a:rPr>
              <a:t>Network Marketing</a:t>
            </a:r>
            <a:endParaRPr lang="es-ES" sz="3200" b="1" dirty="0">
              <a:solidFill>
                <a:srgbClr val="FFFFFF"/>
              </a:solidFill>
              <a:ea typeface="ＭＳ Ｐゴシック" charset="0"/>
              <a:cs typeface="Century Gothic" charset="0"/>
              <a:sym typeface="Century Gothic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98792B1-EC88-4120-B376-0BFC4A871FC9}"/>
              </a:ext>
            </a:extLst>
          </p:cNvPr>
          <p:cNvCxnSpPr>
            <a:cxnSpLocks/>
          </p:cNvCxnSpPr>
          <p:nvPr/>
        </p:nvCxnSpPr>
        <p:spPr>
          <a:xfrm>
            <a:off x="543378" y="2844280"/>
            <a:ext cx="8028654" cy="0"/>
          </a:xfrm>
          <a:prstGeom prst="line">
            <a:avLst/>
          </a:prstGeom>
          <a:noFill/>
          <a:ln w="3175" cap="flat" cmpd="sng">
            <a:solidFill>
              <a:srgbClr val="1D316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0" name="36 Grupo"/>
          <p:cNvGrpSpPr/>
          <p:nvPr/>
        </p:nvGrpSpPr>
        <p:grpSpPr>
          <a:xfrm>
            <a:off x="2060620" y="1510831"/>
            <a:ext cx="4451789" cy="2936180"/>
            <a:chOff x="1829906" y="1339850"/>
            <a:chExt cx="4952337" cy="3266316"/>
          </a:xfrm>
        </p:grpSpPr>
        <p:grpSp>
          <p:nvGrpSpPr>
            <p:cNvPr id="31" name="26 Grupo"/>
            <p:cNvGrpSpPr/>
            <p:nvPr/>
          </p:nvGrpSpPr>
          <p:grpSpPr>
            <a:xfrm>
              <a:off x="2136098" y="1339850"/>
              <a:ext cx="4646145" cy="2719050"/>
              <a:chOff x="2136098" y="1339850"/>
              <a:chExt cx="4646145" cy="2719050"/>
            </a:xfrm>
          </p:grpSpPr>
          <p:grpSp>
            <p:nvGrpSpPr>
              <p:cNvPr id="35" name="Agrupar 17"/>
              <p:cNvGrpSpPr>
                <a:grpSpLocks/>
              </p:cNvGrpSpPr>
              <p:nvPr/>
            </p:nvGrpSpPr>
            <p:grpSpPr bwMode="auto">
              <a:xfrm>
                <a:off x="2254250" y="1393825"/>
                <a:ext cx="927100" cy="889000"/>
                <a:chOff x="2534183" y="2410689"/>
                <a:chExt cx="558903" cy="536223"/>
              </a:xfrm>
            </p:grpSpPr>
            <p:cxnSp>
              <p:nvCxnSpPr>
                <p:cNvPr id="56" name="Conector recto 55"/>
                <p:cNvCxnSpPr/>
                <p:nvPr/>
              </p:nvCxnSpPr>
              <p:spPr>
                <a:xfrm>
                  <a:off x="2534183" y="2410690"/>
                  <a:ext cx="536222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Conector recto 56"/>
                <p:cNvCxnSpPr/>
                <p:nvPr/>
              </p:nvCxnSpPr>
              <p:spPr>
                <a:xfrm rot="16200000">
                  <a:off x="2556863" y="2410690"/>
                  <a:ext cx="536223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37" name="Agrupar 17"/>
              <p:cNvGrpSpPr>
                <a:grpSpLocks/>
              </p:cNvGrpSpPr>
              <p:nvPr/>
            </p:nvGrpSpPr>
            <p:grpSpPr bwMode="auto">
              <a:xfrm>
                <a:off x="4038600" y="1366838"/>
                <a:ext cx="927100" cy="889000"/>
                <a:chOff x="2534183" y="2410689"/>
                <a:chExt cx="558903" cy="536223"/>
              </a:xfrm>
            </p:grpSpPr>
            <p:cxnSp>
              <p:nvCxnSpPr>
                <p:cNvPr id="46" name="Conector recto 45"/>
                <p:cNvCxnSpPr/>
                <p:nvPr/>
              </p:nvCxnSpPr>
              <p:spPr>
                <a:xfrm>
                  <a:off x="2534183" y="2410690"/>
                  <a:ext cx="536222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5" name="Conector recto 54"/>
                <p:cNvCxnSpPr/>
                <p:nvPr/>
              </p:nvCxnSpPr>
              <p:spPr>
                <a:xfrm rot="16200000">
                  <a:off x="2556863" y="2410690"/>
                  <a:ext cx="536223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38" name="Agrupar 17"/>
              <p:cNvGrpSpPr>
                <a:grpSpLocks/>
              </p:cNvGrpSpPr>
              <p:nvPr/>
            </p:nvGrpSpPr>
            <p:grpSpPr bwMode="auto">
              <a:xfrm>
                <a:off x="5855143" y="1339850"/>
                <a:ext cx="927100" cy="889000"/>
                <a:chOff x="2534183" y="2410689"/>
                <a:chExt cx="558903" cy="536223"/>
              </a:xfrm>
            </p:grpSpPr>
            <p:cxnSp>
              <p:nvCxnSpPr>
                <p:cNvPr id="44" name="Conector recto 43"/>
                <p:cNvCxnSpPr/>
                <p:nvPr/>
              </p:nvCxnSpPr>
              <p:spPr>
                <a:xfrm>
                  <a:off x="2534183" y="2410690"/>
                  <a:ext cx="536222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rot="16200000">
                  <a:off x="2556863" y="2410690"/>
                  <a:ext cx="536223" cy="536222"/>
                </a:xfrm>
                <a:prstGeom prst="line">
                  <a:avLst/>
                </a:prstGeom>
                <a:noFill/>
                <a:ln w="76200" cap="flat" cmpd="sng">
                  <a:solidFill>
                    <a:srgbClr val="B5000F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pic>
            <p:nvPicPr>
              <p:cNvPr id="39" name="7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6098" y="3172556"/>
                <a:ext cx="754239" cy="779380"/>
              </a:xfrm>
              <a:prstGeom prst="rect">
                <a:avLst/>
              </a:prstGeom>
            </p:spPr>
          </p:pic>
          <p:pic>
            <p:nvPicPr>
              <p:cNvPr id="40" name="8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225" y="3051620"/>
                <a:ext cx="631041" cy="932538"/>
              </a:xfrm>
              <a:prstGeom prst="rect">
                <a:avLst/>
              </a:prstGeom>
            </p:spPr>
          </p:pic>
          <p:pic>
            <p:nvPicPr>
              <p:cNvPr id="41" name="9 Image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5664" y="3104446"/>
                <a:ext cx="401029" cy="954454"/>
              </a:xfrm>
              <a:prstGeom prst="rect">
                <a:avLst/>
              </a:prstGeom>
            </p:spPr>
          </p:pic>
          <p:cxnSp>
            <p:nvCxnSpPr>
              <p:cNvPr id="43" name="37 Conector recto de flecha"/>
              <p:cNvCxnSpPr/>
              <p:nvPr/>
            </p:nvCxnSpPr>
            <p:spPr>
              <a:xfrm>
                <a:off x="4444309" y="3711145"/>
                <a:ext cx="857250" cy="0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2" name="Shape 123"/>
            <p:cNvSpPr>
              <a:spLocks noChangeArrowheads="1"/>
            </p:cNvSpPr>
            <p:nvPr/>
          </p:nvSpPr>
          <p:spPr bwMode="auto">
            <a:xfrm>
              <a:off x="5386185" y="4082946"/>
              <a:ext cx="1302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Vendedor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Independiente</a:t>
              </a:r>
            </a:p>
          </p:txBody>
        </p:sp>
        <p:sp>
          <p:nvSpPr>
            <p:cNvPr id="34" name="Shape 123"/>
            <p:cNvSpPr>
              <a:spLocks noChangeArrowheads="1"/>
            </p:cNvSpPr>
            <p:nvPr/>
          </p:nvSpPr>
          <p:spPr bwMode="auto">
            <a:xfrm>
              <a:off x="1829906" y="3984159"/>
              <a:ext cx="2364785" cy="58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45719" rIns="45719">
              <a:spAutoFit/>
            </a:bodyPr>
            <a:lstStyle>
              <a:lvl1pPr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2pPr>
              <a:lvl3pPr marL="1143000" indent="-228600">
                <a:spcBef>
                  <a:spcPts val="700"/>
                </a:spcBef>
                <a:buSzPct val="100000"/>
                <a:buFont typeface="Arial" charset="0"/>
                <a:buChar char="•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3pPr>
              <a:lvl4pPr marL="1600200" indent="-228600">
                <a:spcBef>
                  <a:spcPts val="700"/>
                </a:spcBef>
                <a:buSzPct val="100000"/>
                <a:buFont typeface="Arial" charset="0"/>
                <a:buChar char="–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4pPr>
              <a:lvl5pPr marL="2057400" indent="-228600">
                <a:spcBef>
                  <a:spcPts val="700"/>
                </a:spcBef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SzPct val="100000"/>
                <a:buFont typeface="Arial" charset="0"/>
                <a:buChar char="»"/>
                <a:defRPr sz="3200">
                  <a:solidFill>
                    <a:srgbClr val="000000"/>
                  </a:solidFill>
                  <a:latin typeface="Arial" charset="0"/>
                  <a:ea typeface="ＭＳ Ｐゴシック" charset="-128"/>
                  <a:sym typeface="Calibri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Fábrica  y </a:t>
              </a:r>
            </a:p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s-CO" altLang="en-US" sz="1400" b="1" dirty="0">
                  <a:solidFill>
                    <a:srgbClr val="1D3163"/>
                  </a:solidFill>
                </a:rPr>
                <a:t>Compañía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02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 bwMode="auto">
          <a:xfrm>
            <a:off x="732722" y="-613790"/>
            <a:ext cx="7678556" cy="4701743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ea typeface="+mn-ea"/>
              <a:sym typeface="Calibri"/>
            </a:endParaRPr>
          </a:p>
        </p:txBody>
      </p:sp>
      <p:sp>
        <p:nvSpPr>
          <p:cNvPr id="30" name="Shape 113"/>
          <p:cNvSpPr>
            <a:spLocks noChangeArrowheads="1"/>
          </p:cNvSpPr>
          <p:nvPr/>
        </p:nvSpPr>
        <p:spPr bwMode="auto">
          <a:xfrm>
            <a:off x="146050" y="1769895"/>
            <a:ext cx="8851900" cy="1754327"/>
          </a:xfrm>
          <a:prstGeom prst="rect">
            <a:avLst/>
          </a:prstGeom>
          <a:noFill/>
          <a:ln>
            <a:noFill/>
          </a:ln>
          <a:effectLst>
            <a:outerShdw blurRad="63500" dist="38100" dir="5400000" rotWithShape="0">
              <a:srgbClr val="000000">
                <a:alpha val="39998"/>
              </a:srgbClr>
            </a:outerShdw>
          </a:effectLst>
        </p:spPr>
        <p:txBody>
          <a:bodyPr lIns="45719" rIns="45719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sym typeface="Calibri" charset="0"/>
              </a:defRPr>
            </a:lvl9pPr>
          </a:lstStyle>
          <a:p>
            <a:pPr algn="ctr" eaLnBrk="1">
              <a:defRPr/>
            </a:pPr>
            <a:r>
              <a:rPr lang="es-ES_tradnl" altLang="en-US" sz="5400" b="1" dirty="0">
                <a:solidFill>
                  <a:srgbClr val="FFFFFF"/>
                </a:solidFill>
                <a:sym typeface="Century Gothic" charset="0"/>
              </a:rPr>
              <a:t>¿Por qué </a:t>
            </a:r>
          </a:p>
          <a:p>
            <a:pPr algn="ctr" eaLnBrk="1">
              <a:defRPr/>
            </a:pPr>
            <a:r>
              <a:rPr lang="es-ES_tradnl" altLang="en-US" sz="5400" b="1" dirty="0">
                <a:solidFill>
                  <a:srgbClr val="FFFFFF"/>
                </a:solidFill>
                <a:sym typeface="Century Gothic" charset="0"/>
              </a:rPr>
              <a:t>Gano Excel?</a:t>
            </a:r>
            <a:endParaRPr lang="es-CO" altLang="en-US" sz="5400" b="1" dirty="0">
              <a:solidFill>
                <a:srgbClr val="FFFFFF"/>
              </a:solidFill>
              <a:sym typeface="Century Gothic" charset="0"/>
            </a:endParaRPr>
          </a:p>
        </p:txBody>
      </p:sp>
      <p:pic>
        <p:nvPicPr>
          <p:cNvPr id="3" name="Imagen 2" descr="LogoGa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761836"/>
            <a:ext cx="1587500" cy="10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GanoExcel Tema">
  <a:themeElements>
    <a:clrScheme name="GanoExcel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ersonalizado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noExcel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noExcel Tema">
  <a:themeElements>
    <a:clrScheme name="GanoExcel 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GanoExcel 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anoExcel 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6655</TotalTime>
  <Words>513</Words>
  <Application>Microsoft Office PowerPoint</Application>
  <PresentationFormat>Presentación en pantalla (16:9)</PresentationFormat>
  <Paragraphs>211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GanoExcel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PORTILLO GONZALEZ JOCELYN BEATRIZ</cp:lastModifiedBy>
  <cp:revision>387</cp:revision>
  <dcterms:modified xsi:type="dcterms:W3CDTF">2022-09-06T16:07:49Z</dcterms:modified>
</cp:coreProperties>
</file>